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0" r:id="rId3"/>
    <p:sldId id="258" r:id="rId4"/>
    <p:sldId id="273" r:id="rId5"/>
    <p:sldId id="276" r:id="rId6"/>
    <p:sldId id="274" r:id="rId7"/>
    <p:sldId id="261" r:id="rId8"/>
    <p:sldId id="275" r:id="rId9"/>
    <p:sldId id="263" r:id="rId10"/>
    <p:sldId id="264" r:id="rId11"/>
    <p:sldId id="277" r:id="rId12"/>
    <p:sldId id="278" r:id="rId13"/>
    <p:sldId id="279" r:id="rId14"/>
    <p:sldId id="280" r:id="rId15"/>
    <p:sldId id="281" r:id="rId16"/>
    <p:sldId id="269" r:id="rId17"/>
    <p:sldId id="267" r:id="rId18"/>
    <p:sldId id="268" r:id="rId19"/>
    <p:sldId id="282" r:id="rId20"/>
    <p:sldId id="271" r:id="rId21"/>
    <p:sldId id="283" r:id="rId22"/>
    <p:sldId id="25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55869FF-59FB-4E01-8559-CAC959160528}">
          <p14:sldIdLst>
            <p14:sldId id="257"/>
            <p14:sldId id="260"/>
            <p14:sldId id="258"/>
            <p14:sldId id="273"/>
            <p14:sldId id="276"/>
            <p14:sldId id="274"/>
            <p14:sldId id="261"/>
            <p14:sldId id="275"/>
            <p14:sldId id="263"/>
            <p14:sldId id="264"/>
            <p14:sldId id="277"/>
            <p14:sldId id="278"/>
            <p14:sldId id="279"/>
            <p14:sldId id="280"/>
            <p14:sldId id="281"/>
            <p14:sldId id="269"/>
            <p14:sldId id="267"/>
            <p14:sldId id="268"/>
            <p14:sldId id="282"/>
            <p14:sldId id="271"/>
            <p14:sldId id="283"/>
            <p14:sldId id="25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ga Malli" initials="NM" lastIdx="2" clrIdx="0">
    <p:extLst>
      <p:ext uri="{19B8F6BF-5375-455C-9EA6-DF929625EA0E}">
        <p15:presenceInfo xmlns:p15="http://schemas.microsoft.com/office/powerpoint/2012/main" userId="2f94737f2cbb671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50" d="100"/>
          <a:sy n="50" d="100"/>
        </p:scale>
        <p:origin x="1109" y="7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11-07T19:10:10.815" idx="2">
    <p:pos x="8388" y="1111"/>
    <p:text>1.</p:text>
    <p:extLst>
      <p:ext uri="{C676402C-5697-4E1C-873F-D02D1690AC5C}">
        <p15:threadingInfo xmlns:p15="http://schemas.microsoft.com/office/powerpoint/2012/main" timeZoneBias="-330"/>
      </p:ext>
    </p:extLst>
  </p:cm>
</p:cmLst>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50E032-4BF4-4A43-9410-DDB1560B47A1}"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9B22018D-5EFA-4DA5-9B96-E00F9DE4BF5E}">
      <dgm:prSet/>
      <dgm:spPr/>
      <dgm:t>
        <a:bodyPr/>
        <a:lstStyle/>
        <a:p>
          <a:r>
            <a:rPr lang="en-IN"/>
            <a:t>Personal safety alarm</a:t>
          </a:r>
          <a:endParaRPr lang="en-US"/>
        </a:p>
      </dgm:t>
    </dgm:pt>
    <dgm:pt modelId="{286B0D20-27B1-43B6-BA89-7289C05AE6B3}" type="parTrans" cxnId="{7C046666-F0F2-45C8-A33F-8AB077151E2B}">
      <dgm:prSet/>
      <dgm:spPr/>
      <dgm:t>
        <a:bodyPr/>
        <a:lstStyle/>
        <a:p>
          <a:endParaRPr lang="en-US"/>
        </a:p>
      </dgm:t>
    </dgm:pt>
    <dgm:pt modelId="{52E6F313-AA0C-45A9-B09F-01B0B621510D}" type="sibTrans" cxnId="{7C046666-F0F2-45C8-A33F-8AB077151E2B}">
      <dgm:prSet/>
      <dgm:spPr/>
      <dgm:t>
        <a:bodyPr/>
        <a:lstStyle/>
        <a:p>
          <a:endParaRPr lang="en-US"/>
        </a:p>
      </dgm:t>
    </dgm:pt>
    <dgm:pt modelId="{14960FAD-56D3-4740-8AE9-F04AEFC10761}">
      <dgm:prSet/>
      <dgm:spPr/>
      <dgm:t>
        <a:bodyPr/>
        <a:lstStyle/>
        <a:p>
          <a:r>
            <a:rPr lang="en-IN"/>
            <a:t>GPS tracking</a:t>
          </a:r>
          <a:endParaRPr lang="en-US"/>
        </a:p>
      </dgm:t>
    </dgm:pt>
    <dgm:pt modelId="{B9CD0740-8DCC-4FB8-9BEC-56728F979082}" type="parTrans" cxnId="{44CA0E58-DEEC-4173-9A39-C9E9236B7DCF}">
      <dgm:prSet/>
      <dgm:spPr/>
      <dgm:t>
        <a:bodyPr/>
        <a:lstStyle/>
        <a:p>
          <a:endParaRPr lang="en-US"/>
        </a:p>
      </dgm:t>
    </dgm:pt>
    <dgm:pt modelId="{84201FD8-51B9-448E-BA16-95E4A6C3B3A4}" type="sibTrans" cxnId="{44CA0E58-DEEC-4173-9A39-C9E9236B7DCF}">
      <dgm:prSet/>
      <dgm:spPr/>
      <dgm:t>
        <a:bodyPr/>
        <a:lstStyle/>
        <a:p>
          <a:endParaRPr lang="en-US"/>
        </a:p>
      </dgm:t>
    </dgm:pt>
    <dgm:pt modelId="{F881C31A-5619-4E00-B62A-03ED29A6B7D8}">
      <dgm:prSet/>
      <dgm:spPr/>
      <dgm:t>
        <a:bodyPr/>
        <a:lstStyle/>
        <a:p>
          <a:r>
            <a:rPr lang="en-IN"/>
            <a:t>Emergency messaging</a:t>
          </a:r>
          <a:endParaRPr lang="en-US"/>
        </a:p>
      </dgm:t>
    </dgm:pt>
    <dgm:pt modelId="{FE70AAFD-BFA5-4960-AF0A-CCA8D11CF989}" type="parTrans" cxnId="{93D08162-044F-4CEF-AA14-C051CD4F687C}">
      <dgm:prSet/>
      <dgm:spPr/>
      <dgm:t>
        <a:bodyPr/>
        <a:lstStyle/>
        <a:p>
          <a:endParaRPr lang="en-US"/>
        </a:p>
      </dgm:t>
    </dgm:pt>
    <dgm:pt modelId="{E5D7DAE2-7C71-4767-B66F-87C4CB6B0EDB}" type="sibTrans" cxnId="{93D08162-044F-4CEF-AA14-C051CD4F687C}">
      <dgm:prSet/>
      <dgm:spPr/>
      <dgm:t>
        <a:bodyPr/>
        <a:lstStyle/>
        <a:p>
          <a:endParaRPr lang="en-US"/>
        </a:p>
      </dgm:t>
    </dgm:pt>
    <dgm:pt modelId="{0BFC1755-37C3-48A7-BC60-3F4BB37B54D0}">
      <dgm:prSet/>
      <dgm:spPr/>
      <dgm:t>
        <a:bodyPr/>
        <a:lstStyle/>
        <a:p>
          <a:r>
            <a:rPr lang="en-IN"/>
            <a:t>Remote monitoring</a:t>
          </a:r>
          <a:endParaRPr lang="en-US"/>
        </a:p>
      </dgm:t>
    </dgm:pt>
    <dgm:pt modelId="{0A6E65E6-5EB5-4FCF-8C92-5B0E51524256}" type="parTrans" cxnId="{337D5B59-D277-4D84-AECC-E4B4E346FC39}">
      <dgm:prSet/>
      <dgm:spPr/>
      <dgm:t>
        <a:bodyPr/>
        <a:lstStyle/>
        <a:p>
          <a:endParaRPr lang="en-US"/>
        </a:p>
      </dgm:t>
    </dgm:pt>
    <dgm:pt modelId="{BB4577E2-4149-4601-BE5C-B7BBE3B558B9}" type="sibTrans" cxnId="{337D5B59-D277-4D84-AECC-E4B4E346FC39}">
      <dgm:prSet/>
      <dgm:spPr/>
      <dgm:t>
        <a:bodyPr/>
        <a:lstStyle/>
        <a:p>
          <a:endParaRPr lang="en-US"/>
        </a:p>
      </dgm:t>
    </dgm:pt>
    <dgm:pt modelId="{DD9247B3-69A9-42D2-B350-E5BF92AA9FAE}" type="pres">
      <dgm:prSet presAssocID="{F050E032-4BF4-4A43-9410-DDB1560B47A1}" presName="outerComposite" presStyleCnt="0">
        <dgm:presLayoutVars>
          <dgm:chMax val="5"/>
          <dgm:dir/>
          <dgm:resizeHandles val="exact"/>
        </dgm:presLayoutVars>
      </dgm:prSet>
      <dgm:spPr/>
    </dgm:pt>
    <dgm:pt modelId="{94ED1402-C2A9-4DD0-84D1-5B576826EC3D}" type="pres">
      <dgm:prSet presAssocID="{F050E032-4BF4-4A43-9410-DDB1560B47A1}" presName="dummyMaxCanvas" presStyleCnt="0">
        <dgm:presLayoutVars/>
      </dgm:prSet>
      <dgm:spPr/>
    </dgm:pt>
    <dgm:pt modelId="{558AE7C1-6D0D-4BCF-B3FA-5869C9660756}" type="pres">
      <dgm:prSet presAssocID="{F050E032-4BF4-4A43-9410-DDB1560B47A1}" presName="FourNodes_1" presStyleLbl="node1" presStyleIdx="0" presStyleCnt="4">
        <dgm:presLayoutVars>
          <dgm:bulletEnabled val="1"/>
        </dgm:presLayoutVars>
      </dgm:prSet>
      <dgm:spPr/>
    </dgm:pt>
    <dgm:pt modelId="{C475F37E-852E-4740-B5F3-BFD0BFDE0830}" type="pres">
      <dgm:prSet presAssocID="{F050E032-4BF4-4A43-9410-DDB1560B47A1}" presName="FourNodes_2" presStyleLbl="node1" presStyleIdx="1" presStyleCnt="4">
        <dgm:presLayoutVars>
          <dgm:bulletEnabled val="1"/>
        </dgm:presLayoutVars>
      </dgm:prSet>
      <dgm:spPr/>
    </dgm:pt>
    <dgm:pt modelId="{B0B1C7F1-7DB9-4E6B-9967-35981312B31C}" type="pres">
      <dgm:prSet presAssocID="{F050E032-4BF4-4A43-9410-DDB1560B47A1}" presName="FourNodes_3" presStyleLbl="node1" presStyleIdx="2" presStyleCnt="4">
        <dgm:presLayoutVars>
          <dgm:bulletEnabled val="1"/>
        </dgm:presLayoutVars>
      </dgm:prSet>
      <dgm:spPr/>
    </dgm:pt>
    <dgm:pt modelId="{E9122F7C-23C1-4254-A2F8-722483411FF6}" type="pres">
      <dgm:prSet presAssocID="{F050E032-4BF4-4A43-9410-DDB1560B47A1}" presName="FourNodes_4" presStyleLbl="node1" presStyleIdx="3" presStyleCnt="4">
        <dgm:presLayoutVars>
          <dgm:bulletEnabled val="1"/>
        </dgm:presLayoutVars>
      </dgm:prSet>
      <dgm:spPr/>
    </dgm:pt>
    <dgm:pt modelId="{D3A9DA65-213D-4143-95DB-935934F1525A}" type="pres">
      <dgm:prSet presAssocID="{F050E032-4BF4-4A43-9410-DDB1560B47A1}" presName="FourConn_1-2" presStyleLbl="fgAccFollowNode1" presStyleIdx="0" presStyleCnt="3">
        <dgm:presLayoutVars>
          <dgm:bulletEnabled val="1"/>
        </dgm:presLayoutVars>
      </dgm:prSet>
      <dgm:spPr/>
    </dgm:pt>
    <dgm:pt modelId="{D81915AD-FA37-4664-B553-4B058A6C6674}" type="pres">
      <dgm:prSet presAssocID="{F050E032-4BF4-4A43-9410-DDB1560B47A1}" presName="FourConn_2-3" presStyleLbl="fgAccFollowNode1" presStyleIdx="1" presStyleCnt="3">
        <dgm:presLayoutVars>
          <dgm:bulletEnabled val="1"/>
        </dgm:presLayoutVars>
      </dgm:prSet>
      <dgm:spPr/>
    </dgm:pt>
    <dgm:pt modelId="{39399FDC-CF1C-4984-9D18-9D99AD5762FF}" type="pres">
      <dgm:prSet presAssocID="{F050E032-4BF4-4A43-9410-DDB1560B47A1}" presName="FourConn_3-4" presStyleLbl="fgAccFollowNode1" presStyleIdx="2" presStyleCnt="3">
        <dgm:presLayoutVars>
          <dgm:bulletEnabled val="1"/>
        </dgm:presLayoutVars>
      </dgm:prSet>
      <dgm:spPr/>
    </dgm:pt>
    <dgm:pt modelId="{D9903131-7257-4754-965C-D459CB330FE0}" type="pres">
      <dgm:prSet presAssocID="{F050E032-4BF4-4A43-9410-DDB1560B47A1}" presName="FourNodes_1_text" presStyleLbl="node1" presStyleIdx="3" presStyleCnt="4">
        <dgm:presLayoutVars>
          <dgm:bulletEnabled val="1"/>
        </dgm:presLayoutVars>
      </dgm:prSet>
      <dgm:spPr/>
    </dgm:pt>
    <dgm:pt modelId="{4D6F5E4A-3AF9-40A4-B55B-A884FE4B5EF1}" type="pres">
      <dgm:prSet presAssocID="{F050E032-4BF4-4A43-9410-DDB1560B47A1}" presName="FourNodes_2_text" presStyleLbl="node1" presStyleIdx="3" presStyleCnt="4">
        <dgm:presLayoutVars>
          <dgm:bulletEnabled val="1"/>
        </dgm:presLayoutVars>
      </dgm:prSet>
      <dgm:spPr/>
    </dgm:pt>
    <dgm:pt modelId="{D0465A60-0B61-4D95-8208-A7DD548501CC}" type="pres">
      <dgm:prSet presAssocID="{F050E032-4BF4-4A43-9410-DDB1560B47A1}" presName="FourNodes_3_text" presStyleLbl="node1" presStyleIdx="3" presStyleCnt="4">
        <dgm:presLayoutVars>
          <dgm:bulletEnabled val="1"/>
        </dgm:presLayoutVars>
      </dgm:prSet>
      <dgm:spPr/>
    </dgm:pt>
    <dgm:pt modelId="{695A2F98-6B51-43CD-BE3F-5B1F8A951DD2}" type="pres">
      <dgm:prSet presAssocID="{F050E032-4BF4-4A43-9410-DDB1560B47A1}" presName="FourNodes_4_text" presStyleLbl="node1" presStyleIdx="3" presStyleCnt="4">
        <dgm:presLayoutVars>
          <dgm:bulletEnabled val="1"/>
        </dgm:presLayoutVars>
      </dgm:prSet>
      <dgm:spPr/>
    </dgm:pt>
  </dgm:ptLst>
  <dgm:cxnLst>
    <dgm:cxn modelId="{A7ACD802-EC5E-4B85-BEC6-4D056B62E6D1}" type="presOf" srcId="{F881C31A-5619-4E00-B62A-03ED29A6B7D8}" destId="{B0B1C7F1-7DB9-4E6B-9967-35981312B31C}" srcOrd="0" destOrd="0" presId="urn:microsoft.com/office/officeart/2005/8/layout/vProcess5"/>
    <dgm:cxn modelId="{7076091F-2008-44E6-AA15-4F55ED46EB7B}" type="presOf" srcId="{9B22018D-5EFA-4DA5-9B96-E00F9DE4BF5E}" destId="{558AE7C1-6D0D-4BCF-B3FA-5869C9660756}" srcOrd="0" destOrd="0" presId="urn:microsoft.com/office/officeart/2005/8/layout/vProcess5"/>
    <dgm:cxn modelId="{71673D23-4B85-47A5-ADC6-CFEDF2FF7C87}" type="presOf" srcId="{14960FAD-56D3-4740-8AE9-F04AEFC10761}" destId="{C475F37E-852E-4740-B5F3-BFD0BFDE0830}" srcOrd="0" destOrd="0" presId="urn:microsoft.com/office/officeart/2005/8/layout/vProcess5"/>
    <dgm:cxn modelId="{AF693236-8BCE-4C18-9838-5FB869CC9ECE}" type="presOf" srcId="{14960FAD-56D3-4740-8AE9-F04AEFC10761}" destId="{4D6F5E4A-3AF9-40A4-B55B-A884FE4B5EF1}" srcOrd="1" destOrd="0" presId="urn:microsoft.com/office/officeart/2005/8/layout/vProcess5"/>
    <dgm:cxn modelId="{02541B61-9343-4ADD-8B68-CFB356A21BF1}" type="presOf" srcId="{0BFC1755-37C3-48A7-BC60-3F4BB37B54D0}" destId="{E9122F7C-23C1-4254-A2F8-722483411FF6}" srcOrd="0" destOrd="0" presId="urn:microsoft.com/office/officeart/2005/8/layout/vProcess5"/>
    <dgm:cxn modelId="{93D08162-044F-4CEF-AA14-C051CD4F687C}" srcId="{F050E032-4BF4-4A43-9410-DDB1560B47A1}" destId="{F881C31A-5619-4E00-B62A-03ED29A6B7D8}" srcOrd="2" destOrd="0" parTransId="{FE70AAFD-BFA5-4960-AF0A-CCA8D11CF989}" sibTransId="{E5D7DAE2-7C71-4767-B66F-87C4CB6B0EDB}"/>
    <dgm:cxn modelId="{7C046666-F0F2-45C8-A33F-8AB077151E2B}" srcId="{F050E032-4BF4-4A43-9410-DDB1560B47A1}" destId="{9B22018D-5EFA-4DA5-9B96-E00F9DE4BF5E}" srcOrd="0" destOrd="0" parTransId="{286B0D20-27B1-43B6-BA89-7289C05AE6B3}" sibTransId="{52E6F313-AA0C-45A9-B09F-01B0B621510D}"/>
    <dgm:cxn modelId="{78DA484E-9D0C-49F5-A0EA-DA96DEB547D7}" type="presOf" srcId="{0BFC1755-37C3-48A7-BC60-3F4BB37B54D0}" destId="{695A2F98-6B51-43CD-BE3F-5B1F8A951DD2}" srcOrd="1" destOrd="0" presId="urn:microsoft.com/office/officeart/2005/8/layout/vProcess5"/>
    <dgm:cxn modelId="{44CA0E58-DEEC-4173-9A39-C9E9236B7DCF}" srcId="{F050E032-4BF4-4A43-9410-DDB1560B47A1}" destId="{14960FAD-56D3-4740-8AE9-F04AEFC10761}" srcOrd="1" destOrd="0" parTransId="{B9CD0740-8DCC-4FB8-9BEC-56728F979082}" sibTransId="{84201FD8-51B9-448E-BA16-95E4A6C3B3A4}"/>
    <dgm:cxn modelId="{337D5B59-D277-4D84-AECC-E4B4E346FC39}" srcId="{F050E032-4BF4-4A43-9410-DDB1560B47A1}" destId="{0BFC1755-37C3-48A7-BC60-3F4BB37B54D0}" srcOrd="3" destOrd="0" parTransId="{0A6E65E6-5EB5-4FCF-8C92-5B0E51524256}" sibTransId="{BB4577E2-4149-4601-BE5C-B7BBE3B558B9}"/>
    <dgm:cxn modelId="{9C171F80-0485-4826-A85E-02BC199D193D}" type="presOf" srcId="{E5D7DAE2-7C71-4767-B66F-87C4CB6B0EDB}" destId="{39399FDC-CF1C-4984-9D18-9D99AD5762FF}" srcOrd="0" destOrd="0" presId="urn:microsoft.com/office/officeart/2005/8/layout/vProcess5"/>
    <dgm:cxn modelId="{61C33A8B-300A-4435-8C97-855A268764DB}" type="presOf" srcId="{F050E032-4BF4-4A43-9410-DDB1560B47A1}" destId="{DD9247B3-69A9-42D2-B350-E5BF92AA9FAE}" srcOrd="0" destOrd="0" presId="urn:microsoft.com/office/officeart/2005/8/layout/vProcess5"/>
    <dgm:cxn modelId="{41B293F2-3416-4DBE-B134-6D00DFA2B801}" type="presOf" srcId="{9B22018D-5EFA-4DA5-9B96-E00F9DE4BF5E}" destId="{D9903131-7257-4754-965C-D459CB330FE0}" srcOrd="1" destOrd="0" presId="urn:microsoft.com/office/officeart/2005/8/layout/vProcess5"/>
    <dgm:cxn modelId="{FAC3F9F3-E545-4B77-8133-FF9323CDD7EE}" type="presOf" srcId="{52E6F313-AA0C-45A9-B09F-01B0B621510D}" destId="{D3A9DA65-213D-4143-95DB-935934F1525A}" srcOrd="0" destOrd="0" presId="urn:microsoft.com/office/officeart/2005/8/layout/vProcess5"/>
    <dgm:cxn modelId="{1AFDAEF7-61DA-49CD-8312-D2CFD7BF9A4B}" type="presOf" srcId="{84201FD8-51B9-448E-BA16-95E4A6C3B3A4}" destId="{D81915AD-FA37-4664-B553-4B058A6C6674}" srcOrd="0" destOrd="0" presId="urn:microsoft.com/office/officeart/2005/8/layout/vProcess5"/>
    <dgm:cxn modelId="{F26B0AFC-9C26-45EC-A9F3-1F035B533A26}" type="presOf" srcId="{F881C31A-5619-4E00-B62A-03ED29A6B7D8}" destId="{D0465A60-0B61-4D95-8208-A7DD548501CC}" srcOrd="1" destOrd="0" presId="urn:microsoft.com/office/officeart/2005/8/layout/vProcess5"/>
    <dgm:cxn modelId="{FF0EA71D-2886-4EFF-B8EB-10BE5107937A}" type="presParOf" srcId="{DD9247B3-69A9-42D2-B350-E5BF92AA9FAE}" destId="{94ED1402-C2A9-4DD0-84D1-5B576826EC3D}" srcOrd="0" destOrd="0" presId="urn:microsoft.com/office/officeart/2005/8/layout/vProcess5"/>
    <dgm:cxn modelId="{A0E0C934-DCE0-4967-B943-F31A16621148}" type="presParOf" srcId="{DD9247B3-69A9-42D2-B350-E5BF92AA9FAE}" destId="{558AE7C1-6D0D-4BCF-B3FA-5869C9660756}" srcOrd="1" destOrd="0" presId="urn:microsoft.com/office/officeart/2005/8/layout/vProcess5"/>
    <dgm:cxn modelId="{3BDEE94D-2FE4-45F2-A2E7-1BC1A1F4805C}" type="presParOf" srcId="{DD9247B3-69A9-42D2-B350-E5BF92AA9FAE}" destId="{C475F37E-852E-4740-B5F3-BFD0BFDE0830}" srcOrd="2" destOrd="0" presId="urn:microsoft.com/office/officeart/2005/8/layout/vProcess5"/>
    <dgm:cxn modelId="{66C320C8-862D-4B8A-854A-0978CAE0A6FD}" type="presParOf" srcId="{DD9247B3-69A9-42D2-B350-E5BF92AA9FAE}" destId="{B0B1C7F1-7DB9-4E6B-9967-35981312B31C}" srcOrd="3" destOrd="0" presId="urn:microsoft.com/office/officeart/2005/8/layout/vProcess5"/>
    <dgm:cxn modelId="{44A924D6-B521-4C2F-8493-A0676B0F8D78}" type="presParOf" srcId="{DD9247B3-69A9-42D2-B350-E5BF92AA9FAE}" destId="{E9122F7C-23C1-4254-A2F8-722483411FF6}" srcOrd="4" destOrd="0" presId="urn:microsoft.com/office/officeart/2005/8/layout/vProcess5"/>
    <dgm:cxn modelId="{E3924A4F-7CE1-4149-880B-0816D7A57D76}" type="presParOf" srcId="{DD9247B3-69A9-42D2-B350-E5BF92AA9FAE}" destId="{D3A9DA65-213D-4143-95DB-935934F1525A}" srcOrd="5" destOrd="0" presId="urn:microsoft.com/office/officeart/2005/8/layout/vProcess5"/>
    <dgm:cxn modelId="{00EC7834-7E4B-44E8-9406-00A40DCA04B5}" type="presParOf" srcId="{DD9247B3-69A9-42D2-B350-E5BF92AA9FAE}" destId="{D81915AD-FA37-4664-B553-4B058A6C6674}" srcOrd="6" destOrd="0" presId="urn:microsoft.com/office/officeart/2005/8/layout/vProcess5"/>
    <dgm:cxn modelId="{D9CA89E9-E576-48CC-9B29-B6B2D62CEC89}" type="presParOf" srcId="{DD9247B3-69A9-42D2-B350-E5BF92AA9FAE}" destId="{39399FDC-CF1C-4984-9D18-9D99AD5762FF}" srcOrd="7" destOrd="0" presId="urn:microsoft.com/office/officeart/2005/8/layout/vProcess5"/>
    <dgm:cxn modelId="{EBEA499F-9438-4BBC-B647-1CA6DA970EFF}" type="presParOf" srcId="{DD9247B3-69A9-42D2-B350-E5BF92AA9FAE}" destId="{D9903131-7257-4754-965C-D459CB330FE0}" srcOrd="8" destOrd="0" presId="urn:microsoft.com/office/officeart/2005/8/layout/vProcess5"/>
    <dgm:cxn modelId="{2F6173AB-B7F8-475E-AE4A-2F116A83AD43}" type="presParOf" srcId="{DD9247B3-69A9-42D2-B350-E5BF92AA9FAE}" destId="{4D6F5E4A-3AF9-40A4-B55B-A884FE4B5EF1}" srcOrd="9" destOrd="0" presId="urn:microsoft.com/office/officeart/2005/8/layout/vProcess5"/>
    <dgm:cxn modelId="{FE171CDE-C09B-4B06-BC91-C13B9343DBDE}" type="presParOf" srcId="{DD9247B3-69A9-42D2-B350-E5BF92AA9FAE}" destId="{D0465A60-0B61-4D95-8208-A7DD548501CC}" srcOrd="10" destOrd="0" presId="urn:microsoft.com/office/officeart/2005/8/layout/vProcess5"/>
    <dgm:cxn modelId="{187AC666-0D0A-4DE3-90FA-EEE9001426F9}" type="presParOf" srcId="{DD9247B3-69A9-42D2-B350-E5BF92AA9FAE}" destId="{695A2F98-6B51-43CD-BE3F-5B1F8A951DD2}"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8AE7C1-6D0D-4BCF-B3FA-5869C9660756}">
      <dsp:nvSpPr>
        <dsp:cNvPr id="0" name=""/>
        <dsp:cNvSpPr/>
      </dsp:nvSpPr>
      <dsp:spPr>
        <a:xfrm>
          <a:off x="0" y="0"/>
          <a:ext cx="8656320" cy="8214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IN" sz="3500" kern="1200"/>
            <a:t>Personal safety alarm</a:t>
          </a:r>
          <a:endParaRPr lang="en-US" sz="3500" kern="1200"/>
        </a:p>
      </dsp:txBody>
      <dsp:txXfrm>
        <a:off x="24059" y="24059"/>
        <a:ext cx="7700515" cy="773317"/>
      </dsp:txXfrm>
    </dsp:sp>
    <dsp:sp modelId="{C475F37E-852E-4740-B5F3-BFD0BFDE0830}">
      <dsp:nvSpPr>
        <dsp:cNvPr id="0" name=""/>
        <dsp:cNvSpPr/>
      </dsp:nvSpPr>
      <dsp:spPr>
        <a:xfrm>
          <a:off x="724966" y="970787"/>
          <a:ext cx="8656320" cy="82143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IN" sz="3500" kern="1200"/>
            <a:t>GPS tracking</a:t>
          </a:r>
          <a:endParaRPr lang="en-US" sz="3500" kern="1200"/>
        </a:p>
      </dsp:txBody>
      <dsp:txXfrm>
        <a:off x="749025" y="994846"/>
        <a:ext cx="7349301" cy="773317"/>
      </dsp:txXfrm>
    </dsp:sp>
    <dsp:sp modelId="{B0B1C7F1-7DB9-4E6B-9967-35981312B31C}">
      <dsp:nvSpPr>
        <dsp:cNvPr id="0" name=""/>
        <dsp:cNvSpPr/>
      </dsp:nvSpPr>
      <dsp:spPr>
        <a:xfrm>
          <a:off x="1439113" y="1941575"/>
          <a:ext cx="8656320" cy="82143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IN" sz="3500" kern="1200"/>
            <a:t>Emergency messaging</a:t>
          </a:r>
          <a:endParaRPr lang="en-US" sz="3500" kern="1200"/>
        </a:p>
      </dsp:txBody>
      <dsp:txXfrm>
        <a:off x="1463172" y="1965634"/>
        <a:ext cx="7360122" cy="773317"/>
      </dsp:txXfrm>
    </dsp:sp>
    <dsp:sp modelId="{E9122F7C-23C1-4254-A2F8-722483411FF6}">
      <dsp:nvSpPr>
        <dsp:cNvPr id="0" name=""/>
        <dsp:cNvSpPr/>
      </dsp:nvSpPr>
      <dsp:spPr>
        <a:xfrm>
          <a:off x="2164079" y="2912363"/>
          <a:ext cx="8656320" cy="82143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IN" sz="3500" kern="1200"/>
            <a:t>Remote monitoring</a:t>
          </a:r>
          <a:endParaRPr lang="en-US" sz="3500" kern="1200"/>
        </a:p>
      </dsp:txBody>
      <dsp:txXfrm>
        <a:off x="2188138" y="2936422"/>
        <a:ext cx="7349301" cy="773317"/>
      </dsp:txXfrm>
    </dsp:sp>
    <dsp:sp modelId="{D3A9DA65-213D-4143-95DB-935934F1525A}">
      <dsp:nvSpPr>
        <dsp:cNvPr id="0" name=""/>
        <dsp:cNvSpPr/>
      </dsp:nvSpPr>
      <dsp:spPr>
        <a:xfrm>
          <a:off x="8122386" y="629145"/>
          <a:ext cx="533933" cy="533933"/>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8242521" y="629145"/>
        <a:ext cx="293663" cy="401785"/>
      </dsp:txXfrm>
    </dsp:sp>
    <dsp:sp modelId="{D81915AD-FA37-4664-B553-4B058A6C6674}">
      <dsp:nvSpPr>
        <dsp:cNvPr id="0" name=""/>
        <dsp:cNvSpPr/>
      </dsp:nvSpPr>
      <dsp:spPr>
        <a:xfrm>
          <a:off x="8847353" y="1599932"/>
          <a:ext cx="533933" cy="533933"/>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8967488" y="1599932"/>
        <a:ext cx="293663" cy="401785"/>
      </dsp:txXfrm>
    </dsp:sp>
    <dsp:sp modelId="{39399FDC-CF1C-4984-9D18-9D99AD5762FF}">
      <dsp:nvSpPr>
        <dsp:cNvPr id="0" name=""/>
        <dsp:cNvSpPr/>
      </dsp:nvSpPr>
      <dsp:spPr>
        <a:xfrm>
          <a:off x="9561499" y="2570720"/>
          <a:ext cx="533933" cy="533933"/>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9681634" y="2570720"/>
        <a:ext cx="293663" cy="401785"/>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9F6EB-8E65-2303-DBE9-23DFAB5F26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0EB4D40-1D79-3E69-6AFA-345700367E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4B6F450-E6A8-996C-D1D7-E02221507D47}"/>
              </a:ext>
            </a:extLst>
          </p:cNvPr>
          <p:cNvSpPr>
            <a:spLocks noGrp="1"/>
          </p:cNvSpPr>
          <p:nvPr>
            <p:ph type="dt" sz="half" idx="10"/>
          </p:nvPr>
        </p:nvSpPr>
        <p:spPr/>
        <p:txBody>
          <a:bodyPr/>
          <a:lstStyle/>
          <a:p>
            <a:fld id="{5C9CBEAD-229D-404D-896F-36599B4B1993}" type="datetimeFigureOut">
              <a:rPr lang="en-IN" smtClean="0"/>
              <a:t>09-04-2023</a:t>
            </a:fld>
            <a:endParaRPr lang="en-IN"/>
          </a:p>
        </p:txBody>
      </p:sp>
      <p:sp>
        <p:nvSpPr>
          <p:cNvPr id="5" name="Footer Placeholder 4">
            <a:extLst>
              <a:ext uri="{FF2B5EF4-FFF2-40B4-BE49-F238E27FC236}">
                <a16:creationId xmlns:a16="http://schemas.microsoft.com/office/drawing/2014/main" id="{5E9FE2DF-932D-954C-5BC1-F319AC5198F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59660E-42C8-DE84-0080-754E3A14A463}"/>
              </a:ext>
            </a:extLst>
          </p:cNvPr>
          <p:cNvSpPr>
            <a:spLocks noGrp="1"/>
          </p:cNvSpPr>
          <p:nvPr>
            <p:ph type="sldNum" sz="quarter" idx="12"/>
          </p:nvPr>
        </p:nvSpPr>
        <p:spPr/>
        <p:txBody>
          <a:bodyPr/>
          <a:lstStyle/>
          <a:p>
            <a:fld id="{0D4F9A49-0DFA-4CCA-AD25-DFECE609339E}" type="slidenum">
              <a:rPr lang="en-IN" smtClean="0"/>
              <a:t>‹#›</a:t>
            </a:fld>
            <a:endParaRPr lang="en-IN"/>
          </a:p>
        </p:txBody>
      </p:sp>
    </p:spTree>
    <p:extLst>
      <p:ext uri="{BB962C8B-B14F-4D97-AF65-F5344CB8AC3E}">
        <p14:creationId xmlns:p14="http://schemas.microsoft.com/office/powerpoint/2010/main" val="2051180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A81E9-3616-3EF2-E398-F6036D3F4AC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F6C3F43-6F9B-F95A-045D-37D9D45EFA3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07A65C2-37CC-380D-11C1-775C6899E3D6}"/>
              </a:ext>
            </a:extLst>
          </p:cNvPr>
          <p:cNvSpPr>
            <a:spLocks noGrp="1"/>
          </p:cNvSpPr>
          <p:nvPr>
            <p:ph type="dt" sz="half" idx="10"/>
          </p:nvPr>
        </p:nvSpPr>
        <p:spPr/>
        <p:txBody>
          <a:bodyPr/>
          <a:lstStyle/>
          <a:p>
            <a:fld id="{5C9CBEAD-229D-404D-896F-36599B4B1993}" type="datetimeFigureOut">
              <a:rPr lang="en-IN" smtClean="0"/>
              <a:t>09-04-2023</a:t>
            </a:fld>
            <a:endParaRPr lang="en-IN"/>
          </a:p>
        </p:txBody>
      </p:sp>
      <p:sp>
        <p:nvSpPr>
          <p:cNvPr id="5" name="Footer Placeholder 4">
            <a:extLst>
              <a:ext uri="{FF2B5EF4-FFF2-40B4-BE49-F238E27FC236}">
                <a16:creationId xmlns:a16="http://schemas.microsoft.com/office/drawing/2014/main" id="{EA13DC5B-F207-81E9-0355-DDD721723A2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15FD1B4-2266-E457-4F09-897EA539BBD7}"/>
              </a:ext>
            </a:extLst>
          </p:cNvPr>
          <p:cNvSpPr>
            <a:spLocks noGrp="1"/>
          </p:cNvSpPr>
          <p:nvPr>
            <p:ph type="sldNum" sz="quarter" idx="12"/>
          </p:nvPr>
        </p:nvSpPr>
        <p:spPr/>
        <p:txBody>
          <a:bodyPr/>
          <a:lstStyle/>
          <a:p>
            <a:fld id="{0D4F9A49-0DFA-4CCA-AD25-DFECE609339E}" type="slidenum">
              <a:rPr lang="en-IN" smtClean="0"/>
              <a:t>‹#›</a:t>
            </a:fld>
            <a:endParaRPr lang="en-IN"/>
          </a:p>
        </p:txBody>
      </p:sp>
    </p:spTree>
    <p:extLst>
      <p:ext uri="{BB962C8B-B14F-4D97-AF65-F5344CB8AC3E}">
        <p14:creationId xmlns:p14="http://schemas.microsoft.com/office/powerpoint/2010/main" val="737620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502A39-CC87-9AA3-DD6F-E62957A562F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BB9DB7C-6AF4-5E9B-44BE-895A133D2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3D87F39-1329-6D53-788C-75B3624A85F3}"/>
              </a:ext>
            </a:extLst>
          </p:cNvPr>
          <p:cNvSpPr>
            <a:spLocks noGrp="1"/>
          </p:cNvSpPr>
          <p:nvPr>
            <p:ph type="dt" sz="half" idx="10"/>
          </p:nvPr>
        </p:nvSpPr>
        <p:spPr/>
        <p:txBody>
          <a:bodyPr/>
          <a:lstStyle/>
          <a:p>
            <a:fld id="{5C9CBEAD-229D-404D-896F-36599B4B1993}" type="datetimeFigureOut">
              <a:rPr lang="en-IN" smtClean="0"/>
              <a:t>09-04-2023</a:t>
            </a:fld>
            <a:endParaRPr lang="en-IN"/>
          </a:p>
        </p:txBody>
      </p:sp>
      <p:sp>
        <p:nvSpPr>
          <p:cNvPr id="5" name="Footer Placeholder 4">
            <a:extLst>
              <a:ext uri="{FF2B5EF4-FFF2-40B4-BE49-F238E27FC236}">
                <a16:creationId xmlns:a16="http://schemas.microsoft.com/office/drawing/2014/main" id="{48B8C599-7B22-2BC3-13B0-55D98075A88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17AAAD2-9198-3B25-DA7F-FC18643CDB57}"/>
              </a:ext>
            </a:extLst>
          </p:cNvPr>
          <p:cNvSpPr>
            <a:spLocks noGrp="1"/>
          </p:cNvSpPr>
          <p:nvPr>
            <p:ph type="sldNum" sz="quarter" idx="12"/>
          </p:nvPr>
        </p:nvSpPr>
        <p:spPr/>
        <p:txBody>
          <a:bodyPr/>
          <a:lstStyle/>
          <a:p>
            <a:fld id="{0D4F9A49-0DFA-4CCA-AD25-DFECE609339E}" type="slidenum">
              <a:rPr lang="en-IN" smtClean="0"/>
              <a:t>‹#›</a:t>
            </a:fld>
            <a:endParaRPr lang="en-IN"/>
          </a:p>
        </p:txBody>
      </p:sp>
    </p:spTree>
    <p:extLst>
      <p:ext uri="{BB962C8B-B14F-4D97-AF65-F5344CB8AC3E}">
        <p14:creationId xmlns:p14="http://schemas.microsoft.com/office/powerpoint/2010/main" val="3445397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F551F-7AB0-9500-4CFE-34D87CB964A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531F911-3D69-204D-3032-6C297ABA29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9895355-7157-337B-E90B-7DF136D26F15}"/>
              </a:ext>
            </a:extLst>
          </p:cNvPr>
          <p:cNvSpPr>
            <a:spLocks noGrp="1"/>
          </p:cNvSpPr>
          <p:nvPr>
            <p:ph type="dt" sz="half" idx="10"/>
          </p:nvPr>
        </p:nvSpPr>
        <p:spPr/>
        <p:txBody>
          <a:bodyPr/>
          <a:lstStyle/>
          <a:p>
            <a:fld id="{5C9CBEAD-229D-404D-896F-36599B4B1993}" type="datetimeFigureOut">
              <a:rPr lang="en-IN" smtClean="0"/>
              <a:t>09-04-2023</a:t>
            </a:fld>
            <a:endParaRPr lang="en-IN"/>
          </a:p>
        </p:txBody>
      </p:sp>
      <p:sp>
        <p:nvSpPr>
          <p:cNvPr id="5" name="Footer Placeholder 4">
            <a:extLst>
              <a:ext uri="{FF2B5EF4-FFF2-40B4-BE49-F238E27FC236}">
                <a16:creationId xmlns:a16="http://schemas.microsoft.com/office/drawing/2014/main" id="{34E2C7B5-D0A2-6906-1FDB-C482F1A230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BFC2890-6AE4-30C5-9415-76583CA7E9B7}"/>
              </a:ext>
            </a:extLst>
          </p:cNvPr>
          <p:cNvSpPr>
            <a:spLocks noGrp="1"/>
          </p:cNvSpPr>
          <p:nvPr>
            <p:ph type="sldNum" sz="quarter" idx="12"/>
          </p:nvPr>
        </p:nvSpPr>
        <p:spPr/>
        <p:txBody>
          <a:bodyPr/>
          <a:lstStyle/>
          <a:p>
            <a:fld id="{0D4F9A49-0DFA-4CCA-AD25-DFECE609339E}" type="slidenum">
              <a:rPr lang="en-IN" smtClean="0"/>
              <a:t>‹#›</a:t>
            </a:fld>
            <a:endParaRPr lang="en-IN"/>
          </a:p>
        </p:txBody>
      </p:sp>
    </p:spTree>
    <p:extLst>
      <p:ext uri="{BB962C8B-B14F-4D97-AF65-F5344CB8AC3E}">
        <p14:creationId xmlns:p14="http://schemas.microsoft.com/office/powerpoint/2010/main" val="1274452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59F30-0FC6-F9BE-7A35-898BFC3B64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6FB9FA6-749C-3E97-BE75-4C6B585E671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B69054-498B-6871-1329-098AB2097F32}"/>
              </a:ext>
            </a:extLst>
          </p:cNvPr>
          <p:cNvSpPr>
            <a:spLocks noGrp="1"/>
          </p:cNvSpPr>
          <p:nvPr>
            <p:ph type="dt" sz="half" idx="10"/>
          </p:nvPr>
        </p:nvSpPr>
        <p:spPr/>
        <p:txBody>
          <a:bodyPr/>
          <a:lstStyle/>
          <a:p>
            <a:fld id="{5C9CBEAD-229D-404D-896F-36599B4B1993}" type="datetimeFigureOut">
              <a:rPr lang="en-IN" smtClean="0"/>
              <a:t>09-04-2023</a:t>
            </a:fld>
            <a:endParaRPr lang="en-IN"/>
          </a:p>
        </p:txBody>
      </p:sp>
      <p:sp>
        <p:nvSpPr>
          <p:cNvPr id="5" name="Footer Placeholder 4">
            <a:extLst>
              <a:ext uri="{FF2B5EF4-FFF2-40B4-BE49-F238E27FC236}">
                <a16:creationId xmlns:a16="http://schemas.microsoft.com/office/drawing/2014/main" id="{6AAEDF47-B60D-BB0D-140E-07C05A46D9E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13A7707-1A3B-7D10-8040-A886E90D50B7}"/>
              </a:ext>
            </a:extLst>
          </p:cNvPr>
          <p:cNvSpPr>
            <a:spLocks noGrp="1"/>
          </p:cNvSpPr>
          <p:nvPr>
            <p:ph type="sldNum" sz="quarter" idx="12"/>
          </p:nvPr>
        </p:nvSpPr>
        <p:spPr/>
        <p:txBody>
          <a:bodyPr/>
          <a:lstStyle/>
          <a:p>
            <a:fld id="{0D4F9A49-0DFA-4CCA-AD25-DFECE609339E}" type="slidenum">
              <a:rPr lang="en-IN" smtClean="0"/>
              <a:t>‹#›</a:t>
            </a:fld>
            <a:endParaRPr lang="en-IN"/>
          </a:p>
        </p:txBody>
      </p:sp>
    </p:spTree>
    <p:extLst>
      <p:ext uri="{BB962C8B-B14F-4D97-AF65-F5344CB8AC3E}">
        <p14:creationId xmlns:p14="http://schemas.microsoft.com/office/powerpoint/2010/main" val="732249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7A3F4-D675-F4C0-BA1D-FDF9D2C8298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E61199B-A3B3-BBEB-57C0-A6979012DFC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264306A-4E86-4AF7-7C4A-C84599743E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821178C-E2E2-0BCE-DED6-AAE37749E562}"/>
              </a:ext>
            </a:extLst>
          </p:cNvPr>
          <p:cNvSpPr>
            <a:spLocks noGrp="1"/>
          </p:cNvSpPr>
          <p:nvPr>
            <p:ph type="dt" sz="half" idx="10"/>
          </p:nvPr>
        </p:nvSpPr>
        <p:spPr/>
        <p:txBody>
          <a:bodyPr/>
          <a:lstStyle/>
          <a:p>
            <a:fld id="{5C9CBEAD-229D-404D-896F-36599B4B1993}" type="datetimeFigureOut">
              <a:rPr lang="en-IN" smtClean="0"/>
              <a:t>09-04-2023</a:t>
            </a:fld>
            <a:endParaRPr lang="en-IN"/>
          </a:p>
        </p:txBody>
      </p:sp>
      <p:sp>
        <p:nvSpPr>
          <p:cNvPr id="6" name="Footer Placeholder 5">
            <a:extLst>
              <a:ext uri="{FF2B5EF4-FFF2-40B4-BE49-F238E27FC236}">
                <a16:creationId xmlns:a16="http://schemas.microsoft.com/office/drawing/2014/main" id="{89CFBB50-9919-4671-B23E-3EBF717DC97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4CC1F6E-723D-2F57-5422-B53E97826E9C}"/>
              </a:ext>
            </a:extLst>
          </p:cNvPr>
          <p:cNvSpPr>
            <a:spLocks noGrp="1"/>
          </p:cNvSpPr>
          <p:nvPr>
            <p:ph type="sldNum" sz="quarter" idx="12"/>
          </p:nvPr>
        </p:nvSpPr>
        <p:spPr/>
        <p:txBody>
          <a:bodyPr/>
          <a:lstStyle/>
          <a:p>
            <a:fld id="{0D4F9A49-0DFA-4CCA-AD25-DFECE609339E}" type="slidenum">
              <a:rPr lang="en-IN" smtClean="0"/>
              <a:t>‹#›</a:t>
            </a:fld>
            <a:endParaRPr lang="en-IN"/>
          </a:p>
        </p:txBody>
      </p:sp>
    </p:spTree>
    <p:extLst>
      <p:ext uri="{BB962C8B-B14F-4D97-AF65-F5344CB8AC3E}">
        <p14:creationId xmlns:p14="http://schemas.microsoft.com/office/powerpoint/2010/main" val="14093101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F0633-EC58-682C-2650-C59BF4F1C8C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C4559A0-7CA5-99D0-AF9D-187771335B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B28F633-330E-B854-3E7D-211DFDAA6EF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CDF9949-B130-AB8F-B1F0-818C3E6390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D3A5E1-2F91-0B90-6595-BAA7791799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8AFD133-0E31-CE4F-585E-137A35D55925}"/>
              </a:ext>
            </a:extLst>
          </p:cNvPr>
          <p:cNvSpPr>
            <a:spLocks noGrp="1"/>
          </p:cNvSpPr>
          <p:nvPr>
            <p:ph type="dt" sz="half" idx="10"/>
          </p:nvPr>
        </p:nvSpPr>
        <p:spPr/>
        <p:txBody>
          <a:bodyPr/>
          <a:lstStyle/>
          <a:p>
            <a:fld id="{5C9CBEAD-229D-404D-896F-36599B4B1993}" type="datetimeFigureOut">
              <a:rPr lang="en-IN" smtClean="0"/>
              <a:t>09-04-2023</a:t>
            </a:fld>
            <a:endParaRPr lang="en-IN"/>
          </a:p>
        </p:txBody>
      </p:sp>
      <p:sp>
        <p:nvSpPr>
          <p:cNvPr id="8" name="Footer Placeholder 7">
            <a:extLst>
              <a:ext uri="{FF2B5EF4-FFF2-40B4-BE49-F238E27FC236}">
                <a16:creationId xmlns:a16="http://schemas.microsoft.com/office/drawing/2014/main" id="{BE115E55-7F00-9D25-5F51-B02917EBE37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09F650A-D214-7043-A865-73C49C4EBC73}"/>
              </a:ext>
            </a:extLst>
          </p:cNvPr>
          <p:cNvSpPr>
            <a:spLocks noGrp="1"/>
          </p:cNvSpPr>
          <p:nvPr>
            <p:ph type="sldNum" sz="quarter" idx="12"/>
          </p:nvPr>
        </p:nvSpPr>
        <p:spPr/>
        <p:txBody>
          <a:bodyPr/>
          <a:lstStyle/>
          <a:p>
            <a:fld id="{0D4F9A49-0DFA-4CCA-AD25-DFECE609339E}" type="slidenum">
              <a:rPr lang="en-IN" smtClean="0"/>
              <a:t>‹#›</a:t>
            </a:fld>
            <a:endParaRPr lang="en-IN"/>
          </a:p>
        </p:txBody>
      </p:sp>
    </p:spTree>
    <p:extLst>
      <p:ext uri="{BB962C8B-B14F-4D97-AF65-F5344CB8AC3E}">
        <p14:creationId xmlns:p14="http://schemas.microsoft.com/office/powerpoint/2010/main" val="2865937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3AA02-393F-29C5-5003-045B5E17C72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7743625-2A96-3202-5D7B-A79499B58D00}"/>
              </a:ext>
            </a:extLst>
          </p:cNvPr>
          <p:cNvSpPr>
            <a:spLocks noGrp="1"/>
          </p:cNvSpPr>
          <p:nvPr>
            <p:ph type="dt" sz="half" idx="10"/>
          </p:nvPr>
        </p:nvSpPr>
        <p:spPr/>
        <p:txBody>
          <a:bodyPr/>
          <a:lstStyle/>
          <a:p>
            <a:fld id="{5C9CBEAD-229D-404D-896F-36599B4B1993}" type="datetimeFigureOut">
              <a:rPr lang="en-IN" smtClean="0"/>
              <a:t>09-04-2023</a:t>
            </a:fld>
            <a:endParaRPr lang="en-IN"/>
          </a:p>
        </p:txBody>
      </p:sp>
      <p:sp>
        <p:nvSpPr>
          <p:cNvPr id="4" name="Footer Placeholder 3">
            <a:extLst>
              <a:ext uri="{FF2B5EF4-FFF2-40B4-BE49-F238E27FC236}">
                <a16:creationId xmlns:a16="http://schemas.microsoft.com/office/drawing/2014/main" id="{E970E7E3-2F14-423D-EC3F-B329C91737E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F805923-289E-A960-F2C8-ACA9E27B3D20}"/>
              </a:ext>
            </a:extLst>
          </p:cNvPr>
          <p:cNvSpPr>
            <a:spLocks noGrp="1"/>
          </p:cNvSpPr>
          <p:nvPr>
            <p:ph type="sldNum" sz="quarter" idx="12"/>
          </p:nvPr>
        </p:nvSpPr>
        <p:spPr/>
        <p:txBody>
          <a:bodyPr/>
          <a:lstStyle/>
          <a:p>
            <a:fld id="{0D4F9A49-0DFA-4CCA-AD25-DFECE609339E}" type="slidenum">
              <a:rPr lang="en-IN" smtClean="0"/>
              <a:t>‹#›</a:t>
            </a:fld>
            <a:endParaRPr lang="en-IN"/>
          </a:p>
        </p:txBody>
      </p:sp>
    </p:spTree>
    <p:extLst>
      <p:ext uri="{BB962C8B-B14F-4D97-AF65-F5344CB8AC3E}">
        <p14:creationId xmlns:p14="http://schemas.microsoft.com/office/powerpoint/2010/main" val="2503285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AC57C4-E53E-1F49-4FBE-8EC9A45D429F}"/>
              </a:ext>
            </a:extLst>
          </p:cNvPr>
          <p:cNvSpPr>
            <a:spLocks noGrp="1"/>
          </p:cNvSpPr>
          <p:nvPr>
            <p:ph type="dt" sz="half" idx="10"/>
          </p:nvPr>
        </p:nvSpPr>
        <p:spPr/>
        <p:txBody>
          <a:bodyPr/>
          <a:lstStyle/>
          <a:p>
            <a:fld id="{5C9CBEAD-229D-404D-896F-36599B4B1993}" type="datetimeFigureOut">
              <a:rPr lang="en-IN" smtClean="0"/>
              <a:t>09-04-2023</a:t>
            </a:fld>
            <a:endParaRPr lang="en-IN"/>
          </a:p>
        </p:txBody>
      </p:sp>
      <p:sp>
        <p:nvSpPr>
          <p:cNvPr id="3" name="Footer Placeholder 2">
            <a:extLst>
              <a:ext uri="{FF2B5EF4-FFF2-40B4-BE49-F238E27FC236}">
                <a16:creationId xmlns:a16="http://schemas.microsoft.com/office/drawing/2014/main" id="{2ACB7586-93ED-3A61-8DED-A48F5B14008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C0A4CB2-6F5F-96CA-5BC8-913413E39495}"/>
              </a:ext>
            </a:extLst>
          </p:cNvPr>
          <p:cNvSpPr>
            <a:spLocks noGrp="1"/>
          </p:cNvSpPr>
          <p:nvPr>
            <p:ph type="sldNum" sz="quarter" idx="12"/>
          </p:nvPr>
        </p:nvSpPr>
        <p:spPr/>
        <p:txBody>
          <a:bodyPr/>
          <a:lstStyle/>
          <a:p>
            <a:fld id="{0D4F9A49-0DFA-4CCA-AD25-DFECE609339E}" type="slidenum">
              <a:rPr lang="en-IN" smtClean="0"/>
              <a:t>‹#›</a:t>
            </a:fld>
            <a:endParaRPr lang="en-IN"/>
          </a:p>
        </p:txBody>
      </p:sp>
    </p:spTree>
    <p:extLst>
      <p:ext uri="{BB962C8B-B14F-4D97-AF65-F5344CB8AC3E}">
        <p14:creationId xmlns:p14="http://schemas.microsoft.com/office/powerpoint/2010/main" val="12559251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E99DF-2D4F-DE67-C203-A796C660FB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E883B24-93F1-0DE1-5F5D-E90C728004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2C79E3F-8C51-598A-72E4-C30886230B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88A18B-1F0D-2AB7-CF85-1F490232A9CC}"/>
              </a:ext>
            </a:extLst>
          </p:cNvPr>
          <p:cNvSpPr>
            <a:spLocks noGrp="1"/>
          </p:cNvSpPr>
          <p:nvPr>
            <p:ph type="dt" sz="half" idx="10"/>
          </p:nvPr>
        </p:nvSpPr>
        <p:spPr/>
        <p:txBody>
          <a:bodyPr/>
          <a:lstStyle/>
          <a:p>
            <a:fld id="{5C9CBEAD-229D-404D-896F-36599B4B1993}" type="datetimeFigureOut">
              <a:rPr lang="en-IN" smtClean="0"/>
              <a:t>09-04-2023</a:t>
            </a:fld>
            <a:endParaRPr lang="en-IN"/>
          </a:p>
        </p:txBody>
      </p:sp>
      <p:sp>
        <p:nvSpPr>
          <p:cNvPr id="6" name="Footer Placeholder 5">
            <a:extLst>
              <a:ext uri="{FF2B5EF4-FFF2-40B4-BE49-F238E27FC236}">
                <a16:creationId xmlns:a16="http://schemas.microsoft.com/office/drawing/2014/main" id="{00C29AE4-208F-6132-3AF9-C7ADDEE2496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FEB6B56-CA9F-6FE1-F55B-26E5262D0F5D}"/>
              </a:ext>
            </a:extLst>
          </p:cNvPr>
          <p:cNvSpPr>
            <a:spLocks noGrp="1"/>
          </p:cNvSpPr>
          <p:nvPr>
            <p:ph type="sldNum" sz="quarter" idx="12"/>
          </p:nvPr>
        </p:nvSpPr>
        <p:spPr/>
        <p:txBody>
          <a:bodyPr/>
          <a:lstStyle/>
          <a:p>
            <a:fld id="{0D4F9A49-0DFA-4CCA-AD25-DFECE609339E}" type="slidenum">
              <a:rPr lang="en-IN" smtClean="0"/>
              <a:t>‹#›</a:t>
            </a:fld>
            <a:endParaRPr lang="en-IN"/>
          </a:p>
        </p:txBody>
      </p:sp>
    </p:spTree>
    <p:extLst>
      <p:ext uri="{BB962C8B-B14F-4D97-AF65-F5344CB8AC3E}">
        <p14:creationId xmlns:p14="http://schemas.microsoft.com/office/powerpoint/2010/main" val="1316020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6DC5-3C04-FAD8-5336-47195F4D10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D38A827-98B5-3C1C-1C21-3F0397B186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8F52A9C-903C-92D7-34E5-8B21D5F861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FE21F6-1A7E-8D2F-068B-5A7A5567BB4E}"/>
              </a:ext>
            </a:extLst>
          </p:cNvPr>
          <p:cNvSpPr>
            <a:spLocks noGrp="1"/>
          </p:cNvSpPr>
          <p:nvPr>
            <p:ph type="dt" sz="half" idx="10"/>
          </p:nvPr>
        </p:nvSpPr>
        <p:spPr/>
        <p:txBody>
          <a:bodyPr/>
          <a:lstStyle/>
          <a:p>
            <a:fld id="{5C9CBEAD-229D-404D-896F-36599B4B1993}" type="datetimeFigureOut">
              <a:rPr lang="en-IN" smtClean="0"/>
              <a:t>09-04-2023</a:t>
            </a:fld>
            <a:endParaRPr lang="en-IN"/>
          </a:p>
        </p:txBody>
      </p:sp>
      <p:sp>
        <p:nvSpPr>
          <p:cNvPr id="6" name="Footer Placeholder 5">
            <a:extLst>
              <a:ext uri="{FF2B5EF4-FFF2-40B4-BE49-F238E27FC236}">
                <a16:creationId xmlns:a16="http://schemas.microsoft.com/office/drawing/2014/main" id="{400A5BDB-77E6-0404-FB88-C1C82ACC351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AEB8304-D153-1127-0AB1-AACBA123A168}"/>
              </a:ext>
            </a:extLst>
          </p:cNvPr>
          <p:cNvSpPr>
            <a:spLocks noGrp="1"/>
          </p:cNvSpPr>
          <p:nvPr>
            <p:ph type="sldNum" sz="quarter" idx="12"/>
          </p:nvPr>
        </p:nvSpPr>
        <p:spPr/>
        <p:txBody>
          <a:bodyPr/>
          <a:lstStyle/>
          <a:p>
            <a:fld id="{0D4F9A49-0DFA-4CCA-AD25-DFECE609339E}" type="slidenum">
              <a:rPr lang="en-IN" smtClean="0"/>
              <a:t>‹#›</a:t>
            </a:fld>
            <a:endParaRPr lang="en-IN"/>
          </a:p>
        </p:txBody>
      </p:sp>
    </p:spTree>
    <p:extLst>
      <p:ext uri="{BB962C8B-B14F-4D97-AF65-F5344CB8AC3E}">
        <p14:creationId xmlns:p14="http://schemas.microsoft.com/office/powerpoint/2010/main" val="3938618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100000">
              <a:schemeClr val="accent1">
                <a:lumMod val="45000"/>
                <a:lumOff val="55000"/>
              </a:schemeClr>
            </a:gs>
            <a:gs pos="85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5F5E4F-63B1-2D60-EC08-1A75E8D0B1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4C340E4-7152-B906-E21A-25B42F2C6C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B385B98-EA50-93A2-FE4D-FE15AB1D1F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9CBEAD-229D-404D-896F-36599B4B1993}" type="datetimeFigureOut">
              <a:rPr lang="en-IN" smtClean="0"/>
              <a:t>09-04-2023</a:t>
            </a:fld>
            <a:endParaRPr lang="en-IN"/>
          </a:p>
        </p:txBody>
      </p:sp>
      <p:sp>
        <p:nvSpPr>
          <p:cNvPr id="5" name="Footer Placeholder 4">
            <a:extLst>
              <a:ext uri="{FF2B5EF4-FFF2-40B4-BE49-F238E27FC236}">
                <a16:creationId xmlns:a16="http://schemas.microsoft.com/office/drawing/2014/main" id="{B707CC5E-C70E-650A-4EF6-8C6A4BC779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690B047-DECA-11AF-2770-39421A261F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4F9A49-0DFA-4CCA-AD25-DFECE609339E}" type="slidenum">
              <a:rPr lang="en-IN" smtClean="0"/>
              <a:t>‹#›</a:t>
            </a:fld>
            <a:endParaRPr lang="en-IN"/>
          </a:p>
        </p:txBody>
      </p:sp>
    </p:spTree>
    <p:extLst>
      <p:ext uri="{BB962C8B-B14F-4D97-AF65-F5344CB8AC3E}">
        <p14:creationId xmlns:p14="http://schemas.microsoft.com/office/powerpoint/2010/main" val="10712161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6.png"/><Relationship Id="rId1" Type="http://schemas.openxmlformats.org/officeDocument/2006/relationships/slideLayout" Target="../slideLayouts/slideLayout6.xml"/><Relationship Id="rId5" Type="http://schemas.microsoft.com/office/2007/relationships/hdphoto" Target="../media/hdphoto11.wdp"/><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6.xml"/><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openclipart.org/detail/122473" TargetMode="External"/><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13" Type="http://schemas.microsoft.com/office/2007/relationships/hdphoto" Target="../media/hdphoto7.wdp"/><Relationship Id="rId3" Type="http://schemas.microsoft.com/office/2007/relationships/hdphoto" Target="../media/hdphoto2.wdp"/><Relationship Id="rId7" Type="http://schemas.microsoft.com/office/2007/relationships/hdphoto" Target="../media/hdphoto4.wdp"/><Relationship Id="rId12"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7.png"/><Relationship Id="rId11" Type="http://schemas.microsoft.com/office/2007/relationships/hdphoto" Target="../media/hdphoto6.wdp"/><Relationship Id="rId5" Type="http://schemas.microsoft.com/office/2007/relationships/hdphoto" Target="../media/hdphoto3.wdp"/><Relationship Id="rId10" Type="http://schemas.openxmlformats.org/officeDocument/2006/relationships/image" Target="../media/image9.png"/><Relationship Id="rId4" Type="http://schemas.openxmlformats.org/officeDocument/2006/relationships/image" Target="../media/image6.png"/><Relationship Id="rId9" Type="http://schemas.microsoft.com/office/2007/relationships/hdphoto" Target="../media/hdphoto5.wdp"/><Relationship Id="rId14"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3" Type="http://schemas.openxmlformats.org/officeDocument/2006/relationships/hyperlink" Target="https://www.electronics-lab.com/meet-8-esp32-s2-saola-1-development-board-espressif/" TargetMode="External"/><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13B63-AA10-1F5D-61B9-47DCA148707C}"/>
              </a:ext>
            </a:extLst>
          </p:cNvPr>
          <p:cNvSpPr>
            <a:spLocks noGrp="1"/>
          </p:cNvSpPr>
          <p:nvPr>
            <p:ph type="title"/>
          </p:nvPr>
        </p:nvSpPr>
        <p:spPr>
          <a:xfrm>
            <a:off x="483093" y="2220558"/>
            <a:ext cx="6713234" cy="2166622"/>
          </a:xfrm>
        </p:spPr>
        <p:txBody>
          <a:bodyPr>
            <a:noAutofit/>
          </a:bodyPr>
          <a:lstStyle/>
          <a:p>
            <a:pPr algn="ctr"/>
            <a:r>
              <a:rPr lang="en-US" sz="40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WOMEN SAFETY SYSTEM</a:t>
            </a:r>
            <a:endParaRPr lang="en-IN" sz="40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C0470E07-6044-D5E8-2B37-07643303BE34}"/>
              </a:ext>
            </a:extLst>
          </p:cNvPr>
          <p:cNvSpPr txBox="1">
            <a:spLocks/>
          </p:cNvSpPr>
          <p:nvPr/>
        </p:nvSpPr>
        <p:spPr>
          <a:xfrm>
            <a:off x="-3224814" y="-347664"/>
            <a:ext cx="2656538" cy="6998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4000" b="1" dirty="0">
              <a:latin typeface="Raleway bold"/>
            </a:endParaRPr>
          </a:p>
        </p:txBody>
      </p:sp>
      <p:pic>
        <p:nvPicPr>
          <p:cNvPr id="1028" name="Picture 4" descr="VSM College of Engineering">
            <a:extLst>
              <a:ext uri="{FF2B5EF4-FFF2-40B4-BE49-F238E27FC236}">
                <a16:creationId xmlns:a16="http://schemas.microsoft.com/office/drawing/2014/main" id="{838E71A1-89AA-9A64-BC3B-57CEF48A6B0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8218"/>
          <a:stretch/>
        </p:blipFill>
        <p:spPr bwMode="auto">
          <a:xfrm>
            <a:off x="1772213" y="577860"/>
            <a:ext cx="3796665" cy="1076325"/>
          </a:xfrm>
          <a:prstGeom prst="rect">
            <a:avLst/>
          </a:prstGeom>
          <a:noFill/>
          <a:extLst>
            <a:ext uri="{909E8E84-426E-40DD-AFC4-6F175D3DCCD1}">
              <a14:hiddenFill xmlns:a14="http://schemas.microsoft.com/office/drawing/2010/main">
                <a:solidFill>
                  <a:srgbClr val="FFFFFF"/>
                </a:solidFill>
              </a14:hiddenFill>
            </a:ext>
          </a:extLst>
        </p:spPr>
      </p:pic>
      <p:sp>
        <p:nvSpPr>
          <p:cNvPr id="27" name="Freeform: Shape 26">
            <a:extLst>
              <a:ext uri="{FF2B5EF4-FFF2-40B4-BE49-F238E27FC236}">
                <a16:creationId xmlns:a16="http://schemas.microsoft.com/office/drawing/2014/main" id="{D1EC6D4D-FC18-925E-FE1A-A117BBC10554}"/>
              </a:ext>
            </a:extLst>
          </p:cNvPr>
          <p:cNvSpPr/>
          <p:nvPr/>
        </p:nvSpPr>
        <p:spPr>
          <a:xfrm rot="18168575">
            <a:off x="7712003" y="1069071"/>
            <a:ext cx="7087527" cy="5090582"/>
          </a:xfrm>
          <a:custGeom>
            <a:avLst/>
            <a:gdLst>
              <a:gd name="connsiteX0" fmla="*/ 6335018 w 7234170"/>
              <a:gd name="connsiteY0" fmla="*/ 0 h 5110697"/>
              <a:gd name="connsiteX1" fmla="*/ 7234170 w 7234170"/>
              <a:gd name="connsiteY1" fmla="*/ 1394698 h 5110697"/>
              <a:gd name="connsiteX2" fmla="*/ 1470186 w 7234170"/>
              <a:gd name="connsiteY2" fmla="*/ 5110697 h 5110697"/>
              <a:gd name="connsiteX3" fmla="*/ 0 w 7234170"/>
              <a:gd name="connsiteY3" fmla="*/ 2830253 h 5110697"/>
              <a:gd name="connsiteX4" fmla="*/ 0 w 7234170"/>
              <a:gd name="connsiteY4" fmla="*/ 1037062 h 5110697"/>
              <a:gd name="connsiteX5" fmla="*/ 1037062 w 7234170"/>
              <a:gd name="connsiteY5" fmla="*/ 0 h 5110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34170" h="5110697">
                <a:moveTo>
                  <a:pt x="6335018" y="0"/>
                </a:moveTo>
                <a:lnTo>
                  <a:pt x="7234170" y="1394698"/>
                </a:lnTo>
                <a:lnTo>
                  <a:pt x="1470186" y="5110697"/>
                </a:lnTo>
                <a:lnTo>
                  <a:pt x="0" y="2830253"/>
                </a:lnTo>
                <a:lnTo>
                  <a:pt x="0" y="1037062"/>
                </a:lnTo>
                <a:cubicBezTo>
                  <a:pt x="0" y="464308"/>
                  <a:pt x="464308" y="0"/>
                  <a:pt x="1037062" y="0"/>
                </a:cubicBez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29" name="Title 1">
            <a:extLst>
              <a:ext uri="{FF2B5EF4-FFF2-40B4-BE49-F238E27FC236}">
                <a16:creationId xmlns:a16="http://schemas.microsoft.com/office/drawing/2014/main" id="{A701F9C7-D8C7-247E-BDCD-8E59A521B1B8}"/>
              </a:ext>
            </a:extLst>
          </p:cNvPr>
          <p:cNvSpPr txBox="1">
            <a:spLocks/>
          </p:cNvSpPr>
          <p:nvPr/>
        </p:nvSpPr>
        <p:spPr>
          <a:xfrm>
            <a:off x="178293" y="4637358"/>
            <a:ext cx="6374907" cy="164278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UNDER THE GUIDANCE OF</a:t>
            </a:r>
          </a:p>
          <a:p>
            <a:pPr algn="ctr"/>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 Siva Krishna, </a:t>
            </a:r>
            <a:r>
              <a:rPr lang="en-US" sz="10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M.Tech</a:t>
            </a:r>
            <a:endParaRPr lang="en-US" sz="1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ASSISITANT PROFESSOR</a:t>
            </a:r>
            <a:endParaRPr lang="en-IN"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30" name="Title 1">
            <a:extLst>
              <a:ext uri="{FF2B5EF4-FFF2-40B4-BE49-F238E27FC236}">
                <a16:creationId xmlns:a16="http://schemas.microsoft.com/office/drawing/2014/main" id="{74060DE9-57EC-6E49-859F-2A167F4348F5}"/>
              </a:ext>
            </a:extLst>
          </p:cNvPr>
          <p:cNvSpPr txBox="1">
            <a:spLocks/>
          </p:cNvSpPr>
          <p:nvPr/>
        </p:nvSpPr>
        <p:spPr>
          <a:xfrm>
            <a:off x="6960093" y="4387180"/>
            <a:ext cx="6374907" cy="164278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IN"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31" name="Title 1">
            <a:extLst>
              <a:ext uri="{FF2B5EF4-FFF2-40B4-BE49-F238E27FC236}">
                <a16:creationId xmlns:a16="http://schemas.microsoft.com/office/drawing/2014/main" id="{B63EB781-10BE-FA9C-31B3-CE18B2D7CD1E}"/>
              </a:ext>
            </a:extLst>
          </p:cNvPr>
          <p:cNvSpPr txBox="1">
            <a:spLocks/>
          </p:cNvSpPr>
          <p:nvPr/>
        </p:nvSpPr>
        <p:spPr>
          <a:xfrm>
            <a:off x="6858000" y="3614363"/>
            <a:ext cx="6374907" cy="189167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PRESENTED BY</a:t>
            </a:r>
          </a:p>
          <a:p>
            <a:pPr algn="ctr"/>
            <a:endParaRPr lang="en-US" sz="1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en-US" sz="1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 Udaya Shankar		203B5A0409</a:t>
            </a:r>
          </a:p>
          <a:p>
            <a:pPr algn="ctr"/>
            <a:r>
              <a:rPr lang="en-US" sz="1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 Ravi Raja		203B5A0401</a:t>
            </a:r>
          </a:p>
          <a:p>
            <a:pPr algn="ctr"/>
            <a:r>
              <a:rPr lang="en-US" sz="1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 Mercy Glory		203B5A0404</a:t>
            </a:r>
          </a:p>
          <a:p>
            <a:pPr algn="ctr"/>
            <a:r>
              <a:rPr lang="en-US" sz="1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N.N.M.L. Prasad		203B5A0415</a:t>
            </a:r>
          </a:p>
          <a:p>
            <a:pPr algn="ctr"/>
            <a:r>
              <a:rPr lang="en-US" sz="1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 Madhu </a:t>
            </a:r>
            <a:r>
              <a:rPr lang="en-US" sz="1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Latha</a:t>
            </a:r>
            <a:r>
              <a:rPr lang="en-US" sz="1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193B1A0421</a:t>
            </a:r>
            <a:endParaRPr lang="en-IN" sz="18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32" name="Flowchart: Connector 1031">
            <a:extLst>
              <a:ext uri="{FF2B5EF4-FFF2-40B4-BE49-F238E27FC236}">
                <a16:creationId xmlns:a16="http://schemas.microsoft.com/office/drawing/2014/main" id="{EBDF3875-5898-C386-E975-FED10BD8535C}"/>
              </a:ext>
            </a:extLst>
          </p:cNvPr>
          <p:cNvSpPr/>
          <p:nvPr/>
        </p:nvSpPr>
        <p:spPr>
          <a:xfrm>
            <a:off x="8509266" y="1326131"/>
            <a:ext cx="1504188" cy="1483715"/>
          </a:xfrm>
          <a:prstGeom prst="flowChartConnector">
            <a:avLst/>
          </a:prstGeom>
          <a:solidFill>
            <a:schemeClr val="accent2">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033" name="Flowchart: Connector 1032">
            <a:extLst>
              <a:ext uri="{FF2B5EF4-FFF2-40B4-BE49-F238E27FC236}">
                <a16:creationId xmlns:a16="http://schemas.microsoft.com/office/drawing/2014/main" id="{F33DE6E1-8E1F-0C26-8EF0-139BFDAA239D}"/>
              </a:ext>
            </a:extLst>
          </p:cNvPr>
          <p:cNvSpPr/>
          <p:nvPr/>
        </p:nvSpPr>
        <p:spPr>
          <a:xfrm>
            <a:off x="8326386" y="1116439"/>
            <a:ext cx="1869948" cy="1936828"/>
          </a:xfrm>
          <a:prstGeom prst="flowChartConnector">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034" name="Flowchart: Connector 1033">
            <a:extLst>
              <a:ext uri="{FF2B5EF4-FFF2-40B4-BE49-F238E27FC236}">
                <a16:creationId xmlns:a16="http://schemas.microsoft.com/office/drawing/2014/main" id="{0DF5CC24-3ADD-7D85-6565-8F8F26ABD852}"/>
              </a:ext>
            </a:extLst>
          </p:cNvPr>
          <p:cNvSpPr/>
          <p:nvPr/>
        </p:nvSpPr>
        <p:spPr>
          <a:xfrm>
            <a:off x="8070354" y="835846"/>
            <a:ext cx="2382010" cy="2497924"/>
          </a:xfrm>
          <a:prstGeom prst="flowChartConnector">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788927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6" name="Rectangle 3085">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01455C3E-8161-ABC3-83B5-841BA7F716E2}"/>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3200" b="1" kern="1200" dirty="0">
                <a:solidFill>
                  <a:schemeClr val="tx1"/>
                </a:solidFill>
                <a:latin typeface="Times New Roman" panose="02020603050405020304" pitchFamily="18" charset="0"/>
                <a:cs typeface="Times New Roman" panose="02020603050405020304" pitchFamily="18" charset="0"/>
              </a:rPr>
              <a:t>Neo 6m v2 GPS Module</a:t>
            </a:r>
          </a:p>
        </p:txBody>
      </p:sp>
      <p:sp>
        <p:nvSpPr>
          <p:cNvPr id="3088"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4">
            <a:extLst>
              <a:ext uri="{FF2B5EF4-FFF2-40B4-BE49-F238E27FC236}">
                <a16:creationId xmlns:a16="http://schemas.microsoft.com/office/drawing/2014/main" id="{D8195D4B-BB39-473A-BA50-5FF8D7ECA899}"/>
              </a:ext>
            </a:extLst>
          </p:cNvPr>
          <p:cNvSpPr txBox="1">
            <a:spLocks/>
          </p:cNvSpPr>
          <p:nvPr/>
        </p:nvSpPr>
        <p:spPr>
          <a:xfrm>
            <a:off x="630936" y="2660904"/>
            <a:ext cx="4818888" cy="354787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lgn="just">
              <a:spcAft>
                <a:spcPts val="600"/>
              </a:spcAft>
              <a:buFont typeface="Arial" panose="020B0604020202020204" pitchFamily="34" charset="0"/>
              <a:buChar char="•"/>
            </a:pPr>
            <a:r>
              <a:rPr lang="en-US" sz="1700" dirty="0">
                <a:latin typeface="Times New Roman" panose="02020603050405020304" pitchFamily="18" charset="0"/>
                <a:ea typeface="+mn-ea"/>
                <a:cs typeface="Times New Roman" panose="02020603050405020304" pitchFamily="18" charset="0"/>
              </a:rPr>
              <a:t>The NEO-6M V2 GPS module is a popular embedded system that provides accurate position and time information to various electronic devices. It is commonly used in applications such as navigation, geolocation, and tracking. </a:t>
            </a:r>
          </a:p>
          <a:p>
            <a:pPr indent="-228600" algn="just">
              <a:spcAft>
                <a:spcPts val="600"/>
              </a:spcAft>
              <a:buFont typeface="Arial" panose="020B0604020202020204" pitchFamily="34" charset="0"/>
              <a:buChar char="•"/>
            </a:pPr>
            <a:r>
              <a:rPr lang="en-US" sz="1700" dirty="0">
                <a:latin typeface="Times New Roman" panose="02020603050405020304" pitchFamily="18" charset="0"/>
                <a:ea typeface="+mn-ea"/>
                <a:cs typeface="Times New Roman" panose="02020603050405020304" pitchFamily="18" charset="0"/>
              </a:rPr>
              <a:t>The NEO-6M V2 GPS module is developed by u-</a:t>
            </a:r>
            <a:r>
              <a:rPr lang="en-US" sz="1700" dirty="0" err="1">
                <a:latin typeface="Times New Roman" panose="02020603050405020304" pitchFamily="18" charset="0"/>
                <a:ea typeface="+mn-ea"/>
                <a:cs typeface="Times New Roman" panose="02020603050405020304" pitchFamily="18" charset="0"/>
              </a:rPr>
              <a:t>blox</a:t>
            </a:r>
            <a:r>
              <a:rPr lang="en-US" sz="1700" dirty="0">
                <a:latin typeface="Times New Roman" panose="02020603050405020304" pitchFamily="18" charset="0"/>
                <a:ea typeface="+mn-ea"/>
                <a:cs typeface="Times New Roman" panose="02020603050405020304" pitchFamily="18" charset="0"/>
              </a:rPr>
              <a:t> and it supports the Global Navigation Satellite System (GNSS). It can receive signals from various satellite systems such as GPS, GLONASS, and Galileo. The module has an onboard microcontroller unit (MCU) that can process the satellite signals and provide the device with the precise location, altitude, speed, and time information.</a:t>
            </a:r>
          </a:p>
        </p:txBody>
      </p:sp>
      <p:pic>
        <p:nvPicPr>
          <p:cNvPr id="3074" name="Picture 2">
            <a:extLst>
              <a:ext uri="{FF2B5EF4-FFF2-40B4-BE49-F238E27FC236}">
                <a16:creationId xmlns:a16="http://schemas.microsoft.com/office/drawing/2014/main" id="{3B3A594E-6822-33CF-FB72-DD56CB574854}"/>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9916" b="89451" l="4641" r="96414">
                        <a14:foregroundMark x1="89451" y1="40717" x2="90506" y2="53797"/>
                        <a14:foregroundMark x1="93038" y1="42616" x2="96624" y2="44093"/>
                        <a14:foregroundMark x1="9072" y1="51266" x2="4641" y2="39451"/>
                        <a14:foregroundMark x1="4641" y1="39451" x2="9916" y2="33755"/>
                      </a14:backgroundRemoval>
                    </a14:imgEffect>
                  </a14:imgLayer>
                </a14:imgProps>
              </a:ext>
              <a:ext uri="{28A0092B-C50C-407E-A947-70E740481C1C}">
                <a14:useLocalDpi xmlns:a14="http://schemas.microsoft.com/office/drawing/2010/main" val="0"/>
              </a:ext>
            </a:extLst>
          </a:blip>
          <a:srcRect b="303"/>
          <a:stretch/>
        </p:blipFill>
        <p:spPr bwMode="auto">
          <a:xfrm>
            <a:off x="6099048" y="707786"/>
            <a:ext cx="5458968" cy="5442427"/>
          </a:xfrm>
          <a:prstGeom prst="rect">
            <a:avLst/>
          </a:prstGeom>
          <a:noFill/>
          <a:extLst>
            <a:ext uri="{909E8E84-426E-40DD-AFC4-6F175D3DCCD1}">
              <a14:hiddenFill xmlns:a14="http://schemas.microsoft.com/office/drawing/2010/main">
                <a:solidFill>
                  <a:srgbClr val="FFFFFF"/>
                </a:solidFill>
              </a14:hiddenFill>
            </a:ext>
          </a:extLst>
        </p:spPr>
      </p:pic>
      <p:sp>
        <p:nvSpPr>
          <p:cNvPr id="1030" name="Title 1">
            <a:extLst>
              <a:ext uri="{FF2B5EF4-FFF2-40B4-BE49-F238E27FC236}">
                <a16:creationId xmlns:a16="http://schemas.microsoft.com/office/drawing/2014/main" id="{74060DE9-57EC-6E49-859F-2A167F4348F5}"/>
              </a:ext>
            </a:extLst>
          </p:cNvPr>
          <p:cNvSpPr txBox="1">
            <a:spLocks/>
          </p:cNvSpPr>
          <p:nvPr/>
        </p:nvSpPr>
        <p:spPr>
          <a:xfrm>
            <a:off x="6960093" y="4387180"/>
            <a:ext cx="6374907" cy="164278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IN"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31" name="Title 1">
            <a:extLst>
              <a:ext uri="{FF2B5EF4-FFF2-40B4-BE49-F238E27FC236}">
                <a16:creationId xmlns:a16="http://schemas.microsoft.com/office/drawing/2014/main" id="{B63EB781-10BE-FA9C-31B3-CE18B2D7CD1E}"/>
              </a:ext>
            </a:extLst>
          </p:cNvPr>
          <p:cNvSpPr txBox="1">
            <a:spLocks/>
          </p:cNvSpPr>
          <p:nvPr/>
        </p:nvSpPr>
        <p:spPr>
          <a:xfrm>
            <a:off x="6858000" y="3545783"/>
            <a:ext cx="6374907" cy="189167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IN" sz="18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4" name="Title 4">
            <a:extLst>
              <a:ext uri="{FF2B5EF4-FFF2-40B4-BE49-F238E27FC236}">
                <a16:creationId xmlns:a16="http://schemas.microsoft.com/office/drawing/2014/main" id="{EFF18585-449B-4F03-9A24-301FB2DE44D5}"/>
              </a:ext>
            </a:extLst>
          </p:cNvPr>
          <p:cNvSpPr txBox="1">
            <a:spLocks/>
          </p:cNvSpPr>
          <p:nvPr/>
        </p:nvSpPr>
        <p:spPr>
          <a:xfrm>
            <a:off x="5232891" y="1408440"/>
            <a:ext cx="6364941" cy="32445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40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C0470E07-6044-D5E8-2B37-07643303BE34}"/>
              </a:ext>
            </a:extLst>
          </p:cNvPr>
          <p:cNvSpPr txBox="1">
            <a:spLocks/>
          </p:cNvSpPr>
          <p:nvPr/>
        </p:nvSpPr>
        <p:spPr>
          <a:xfrm>
            <a:off x="-3224814" y="-347664"/>
            <a:ext cx="2656538" cy="6998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4000" b="1" dirty="0">
              <a:latin typeface="Raleway bold"/>
            </a:endParaRPr>
          </a:p>
        </p:txBody>
      </p:sp>
    </p:spTree>
    <p:extLst>
      <p:ext uri="{BB962C8B-B14F-4D97-AF65-F5344CB8AC3E}">
        <p14:creationId xmlns:p14="http://schemas.microsoft.com/office/powerpoint/2010/main" val="3755410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24">
            <a:extLst>
              <a:ext uri="{FF2B5EF4-FFF2-40B4-BE49-F238E27FC236}">
                <a16:creationId xmlns:a16="http://schemas.microsoft.com/office/drawing/2014/main" id="{5D7F64A8-D625-4F61-A290-B499BB62A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906A160-C7D5-7843-1E67-220500628407}"/>
              </a:ext>
            </a:extLst>
          </p:cNvPr>
          <p:cNvSpPr txBox="1"/>
          <p:nvPr/>
        </p:nvSpPr>
        <p:spPr>
          <a:xfrm>
            <a:off x="2419867" y="-277027"/>
            <a:ext cx="7337637" cy="231305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400" kern="1200" baseline="-25000" dirty="0">
                <a:solidFill>
                  <a:schemeClr val="tx1"/>
                </a:solidFill>
                <a:latin typeface="Times New Roman" panose="02020603050405020304" pitchFamily="18" charset="0"/>
                <a:ea typeface="+mj-ea"/>
                <a:cs typeface="Times New Roman" panose="02020603050405020304" pitchFamily="18" charset="0"/>
              </a:rPr>
              <a:t>Application Programming Interface (API)</a:t>
            </a:r>
          </a:p>
        </p:txBody>
      </p:sp>
      <p:pic>
        <p:nvPicPr>
          <p:cNvPr id="43" name="Graphic 19" descr="Web Design">
            <a:extLst>
              <a:ext uri="{FF2B5EF4-FFF2-40B4-BE49-F238E27FC236}">
                <a16:creationId xmlns:a16="http://schemas.microsoft.com/office/drawing/2014/main" id="{70D820B7-721F-BBB6-734E-C54277923D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948" y="2694018"/>
            <a:ext cx="1198532" cy="1198532"/>
          </a:xfrm>
          <a:prstGeom prst="rect">
            <a:avLst/>
          </a:prstGeom>
        </p:spPr>
      </p:pic>
      <p:sp>
        <p:nvSpPr>
          <p:cNvPr id="16" name="TextBox 15">
            <a:extLst>
              <a:ext uri="{FF2B5EF4-FFF2-40B4-BE49-F238E27FC236}">
                <a16:creationId xmlns:a16="http://schemas.microsoft.com/office/drawing/2014/main" id="{2F40C23F-A8A0-D3C6-A5C4-E3BCEE66FB07}"/>
              </a:ext>
            </a:extLst>
          </p:cNvPr>
          <p:cNvSpPr txBox="1"/>
          <p:nvPr/>
        </p:nvSpPr>
        <p:spPr>
          <a:xfrm>
            <a:off x="2419867" y="2444191"/>
            <a:ext cx="7394693" cy="3179369"/>
          </a:xfrm>
          <a:prstGeom prst="rect">
            <a:avLst/>
          </a:prstGeom>
        </p:spPr>
        <p:txBody>
          <a:bodyPr vert="horz" lIns="91440" tIns="45720" rIns="91440" bIns="45720" rtlCol="0">
            <a:normAutofit/>
          </a:bodyPr>
          <a:lstStyle/>
          <a:p>
            <a:pPr>
              <a:lnSpc>
                <a:spcPct val="90000"/>
              </a:lnSpc>
              <a:spcAft>
                <a:spcPts val="600"/>
              </a:spcAft>
            </a:pPr>
            <a:r>
              <a:rPr lang="en-US" sz="3200" baseline="-25000" dirty="0">
                <a:latin typeface="Times New Roman" panose="02020603050405020304" pitchFamily="18" charset="0"/>
                <a:cs typeface="Times New Roman" panose="02020603050405020304" pitchFamily="18" charset="0"/>
              </a:rPr>
              <a:t>API stands for Application Programming Interface</a:t>
            </a:r>
            <a:r>
              <a:rPr lang="en-US" sz="3200" b="0" i="0" dirty="0">
                <a:effectLst/>
                <a:latin typeface="Times New Roman" panose="02020603050405020304" pitchFamily="18" charset="0"/>
                <a:cs typeface="Times New Roman" panose="02020603050405020304" pitchFamily="18" charset="0"/>
              </a:rPr>
              <a:t> </a:t>
            </a:r>
            <a:r>
              <a:rPr lang="en-US" sz="3200" baseline="-25000" dirty="0">
                <a:latin typeface="Times New Roman" panose="02020603050405020304" pitchFamily="18" charset="0"/>
                <a:cs typeface="Times New Roman" panose="02020603050405020304" pitchFamily="18" charset="0"/>
              </a:rPr>
              <a:t>An API is a set of defined rules that explain how computers or applications communicate with one another. APIs sit between an application and the web server, acting as an intermediary layer that processes data transfer between systems.</a:t>
            </a:r>
          </a:p>
          <a:p>
            <a:pPr>
              <a:lnSpc>
                <a:spcPct val="90000"/>
              </a:lnSpc>
              <a:spcAft>
                <a:spcPts val="600"/>
              </a:spcAft>
            </a:pPr>
            <a:r>
              <a:rPr lang="en-US" sz="3200" baseline="-25000" dirty="0">
                <a:latin typeface="Times New Roman" panose="02020603050405020304" pitchFamily="18" charset="0"/>
                <a:cs typeface="Times New Roman" panose="02020603050405020304" pitchFamily="18" charset="0"/>
              </a:rPr>
              <a:t>So API intermediate to the application and the Woman Safety System device. Th e all the device is every 5mins to connect to the API </a:t>
            </a:r>
          </a:p>
        </p:txBody>
      </p:sp>
      <p:pic>
        <p:nvPicPr>
          <p:cNvPr id="22" name="Graphic 21" descr="Web Design">
            <a:extLst>
              <a:ext uri="{FF2B5EF4-FFF2-40B4-BE49-F238E27FC236}">
                <a16:creationId xmlns:a16="http://schemas.microsoft.com/office/drawing/2014/main" id="{245C28FD-E992-4CEB-802D-56F22CB2B5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832021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1B06D29-F0F5-AF9E-8733-0549F414869B}"/>
              </a:ext>
            </a:extLst>
          </p:cNvPr>
          <p:cNvSpPr txBox="1"/>
          <p:nvPr/>
        </p:nvSpPr>
        <p:spPr>
          <a:xfrm>
            <a:off x="572493" y="238539"/>
            <a:ext cx="11018520" cy="143441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i="1" baseline="-25000">
                <a:latin typeface="+mj-lt"/>
                <a:ea typeface="+mj-ea"/>
                <a:cs typeface="+mj-cs"/>
              </a:rPr>
              <a:t>DC – DC Buck Converter</a:t>
            </a:r>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76B6362-1497-F8E4-C1B7-5057147AD553}"/>
              </a:ext>
            </a:extLst>
          </p:cNvPr>
          <p:cNvSpPr txBox="1"/>
          <p:nvPr/>
        </p:nvSpPr>
        <p:spPr>
          <a:xfrm>
            <a:off x="572493" y="2071316"/>
            <a:ext cx="6713552" cy="4119172"/>
          </a:xfrm>
          <a:prstGeom prst="rect">
            <a:avLst/>
          </a:prstGeom>
        </p:spPr>
        <p:txBody>
          <a:bodyPr vert="horz" lIns="91440" tIns="45720" rIns="91440" bIns="45720" rtlCol="0" anchor="t">
            <a:noAutofit/>
          </a:bodyPr>
          <a:lstStyle/>
          <a:p>
            <a:pPr indent="-228600" algn="just">
              <a:lnSpc>
                <a:spcPct val="90000"/>
              </a:lnSpc>
              <a:spcAft>
                <a:spcPts val="600"/>
              </a:spcAft>
              <a:buFont typeface="Arial" panose="020B0604020202020204" pitchFamily="34" charset="0"/>
              <a:buChar char="•"/>
            </a:pPr>
            <a:r>
              <a:rPr lang="en-US" sz="3200" baseline="-25000" dirty="0">
                <a:latin typeface="Times New Roman" panose="02020603050405020304" pitchFamily="18" charset="0"/>
                <a:cs typeface="Times New Roman" panose="02020603050405020304" pitchFamily="18" charset="0"/>
              </a:rPr>
              <a:t>A buck converter or step-down converter is a DC-to-DC converter which steps down voltage (while stepping up current) from its input (supply) to its output (load). It is a class of switched-mode power supply. Switching converters (such as buck converters) provide much greater power efficiency as DC-to-DC converters than linear regulators, which are simpler circuits that lower voltages by dissipating power as heat, but do not step up output current. The efficiency of buck converters can be very high, often over 90%, making them useful for tasks such as converting a computer's main supply voltage, which is usually 12 V, down to lower voltages needed by USB, DRAM and the CPU, which are usually 5, 3.3 or 1.8 V.</a:t>
            </a:r>
          </a:p>
        </p:txBody>
      </p:sp>
      <p:pic>
        <p:nvPicPr>
          <p:cNvPr id="4" name="Picture 3" descr="A close-up of a circuit board&#10;&#10;Description automatically generated with medium confidence">
            <a:extLst>
              <a:ext uri="{FF2B5EF4-FFF2-40B4-BE49-F238E27FC236}">
                <a16:creationId xmlns:a16="http://schemas.microsoft.com/office/drawing/2014/main" id="{AC144EF7-9C49-5457-A383-7ACEAE73D0FD}"/>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8800" r="90000">
                        <a14:foregroundMark x1="89200" y1="38800" x2="89200" y2="38800"/>
                        <a14:foregroundMark x1="46200" y1="56000" x2="46200" y2="56000"/>
                        <a14:foregroundMark x1="48400" y1="53600" x2="48400" y2="53600"/>
                        <a14:foregroundMark x1="81800" y1="27800" x2="81800" y2="27800"/>
                        <a14:foregroundMark x1="81200" y1="26200" x2="81200" y2="26200"/>
                        <a14:foregroundMark x1="81800" y1="26000" x2="81800" y2="26000"/>
                        <a14:foregroundMark x1="82400" y1="25600" x2="82400" y2="25600"/>
                        <a14:foregroundMark x1="8800" y1="56600" x2="8800" y2="56600"/>
                      </a14:backgroundRemoval>
                    </a14:imgEffect>
                  </a14:imgLayer>
                </a14:imgProps>
              </a:ext>
              <a:ext uri="{28A0092B-C50C-407E-A947-70E740481C1C}">
                <a14:useLocalDpi xmlns:a14="http://schemas.microsoft.com/office/drawing/2010/main" val="0"/>
              </a:ext>
            </a:extLst>
          </a:blip>
          <a:srcRect l="3795" r="-3" b="-3"/>
          <a:stretch/>
        </p:blipFill>
        <p:spPr>
          <a:xfrm>
            <a:off x="7675658" y="2093976"/>
            <a:ext cx="3941064" cy="4096512"/>
          </a:xfrm>
          <a:prstGeom prst="rect">
            <a:avLst/>
          </a:prstGeom>
        </p:spPr>
      </p:pic>
    </p:spTree>
    <p:extLst>
      <p:ext uri="{BB962C8B-B14F-4D97-AF65-F5344CB8AC3E}">
        <p14:creationId xmlns:p14="http://schemas.microsoft.com/office/powerpoint/2010/main" val="1290990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90D01200-0224-43C5-AB38-FB4D16B73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EBC76D4-88D4-6F84-42E3-0B7CD08CA25E}"/>
              </a:ext>
            </a:extLst>
          </p:cNvPr>
          <p:cNvSpPr txBox="1"/>
          <p:nvPr/>
        </p:nvSpPr>
        <p:spPr>
          <a:xfrm>
            <a:off x="612648" y="1078992"/>
            <a:ext cx="7220712" cy="155448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200" i="1" kern="1200" baseline="-25000" dirty="0">
                <a:solidFill>
                  <a:schemeClr val="tx1"/>
                </a:solidFill>
                <a:latin typeface="Times New Roman" panose="02020603050405020304" pitchFamily="18" charset="0"/>
                <a:ea typeface="+mj-ea"/>
                <a:cs typeface="Times New Roman" panose="02020603050405020304" pitchFamily="18" charset="0"/>
              </a:rPr>
              <a:t>5v Step Down Power Supply Module</a:t>
            </a:r>
          </a:p>
        </p:txBody>
      </p:sp>
      <p:sp>
        <p:nvSpPr>
          <p:cNvPr id="30" name="Rectangle 29">
            <a:extLst>
              <a:ext uri="{FF2B5EF4-FFF2-40B4-BE49-F238E27FC236}">
                <a16:creationId xmlns:a16="http://schemas.microsoft.com/office/drawing/2014/main" id="{728A44A4-A002-4A88-9FC9-1D0566C97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2" name="Rectangle 31">
            <a:extLst>
              <a:ext uri="{FF2B5EF4-FFF2-40B4-BE49-F238E27FC236}">
                <a16:creationId xmlns:a16="http://schemas.microsoft.com/office/drawing/2014/main" id="{3E7D5C7B-DD16-401B-85CE-4AAA2A4F5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TextBox 4">
            <a:extLst>
              <a:ext uri="{FF2B5EF4-FFF2-40B4-BE49-F238E27FC236}">
                <a16:creationId xmlns:a16="http://schemas.microsoft.com/office/drawing/2014/main" id="{BBB69C17-EFA2-A047-6699-F1512B7742AD}"/>
              </a:ext>
            </a:extLst>
          </p:cNvPr>
          <p:cNvSpPr txBox="1"/>
          <p:nvPr/>
        </p:nvSpPr>
        <p:spPr>
          <a:xfrm>
            <a:off x="612648" y="3355848"/>
            <a:ext cx="7220712" cy="2825496"/>
          </a:xfrm>
          <a:prstGeom prst="rect">
            <a:avLst/>
          </a:prstGeom>
        </p:spPr>
        <p:txBody>
          <a:bodyPr vert="horz" lIns="91440" tIns="45720" rIns="91440" bIns="45720" rtlCol="0">
            <a:normAutofit/>
          </a:bodyPr>
          <a:lstStyle/>
          <a:p>
            <a:pPr algn="just">
              <a:lnSpc>
                <a:spcPct val="90000"/>
              </a:lnSpc>
              <a:spcAft>
                <a:spcPts val="600"/>
              </a:spcAft>
            </a:pPr>
            <a:r>
              <a:rPr lang="en-US" sz="3600" baseline="-25000" dirty="0">
                <a:latin typeface="Times New Roman" panose="02020603050405020304" pitchFamily="18" charset="0"/>
                <a:cs typeface="Times New Roman" panose="02020603050405020304" pitchFamily="18" charset="0"/>
              </a:rPr>
              <a:t>This power supply module is based on the AMS1117 3.3V regulator. It is capable of regulating a wide range of input voltage (4.0 to 12V) down to a fixed 3.3V output at up to 1A (Vin = 4.5V). Standard 0.1" header pins provide a means of connecting to its input and output terminals. These header pins have also been conveniently placed so that the module can be inserted face down into standard</a:t>
            </a:r>
          </a:p>
        </p:txBody>
      </p:sp>
      <p:pic>
        <p:nvPicPr>
          <p:cNvPr id="3" name="Picture 2" descr="A picture containing text, circuit&#10;&#10;Description automatically generated">
            <a:extLst>
              <a:ext uri="{FF2B5EF4-FFF2-40B4-BE49-F238E27FC236}">
                <a16:creationId xmlns:a16="http://schemas.microsoft.com/office/drawing/2014/main" id="{A6523F60-0F52-4E17-6D27-D5E28F046DD1}"/>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8800" r="90000">
                        <a14:foregroundMark x1="53400" y1="49400" x2="53400" y2="49400"/>
                        <a14:foregroundMark x1="8800" y1="51200" x2="8800" y2="51200"/>
                      </a14:backgroundRemoval>
                    </a14:imgEffect>
                  </a14:imgLayer>
                </a14:imgProps>
              </a:ext>
              <a:ext uri="{28A0092B-C50C-407E-A947-70E740481C1C}">
                <a14:useLocalDpi xmlns:a14="http://schemas.microsoft.com/office/drawing/2010/main" val="0"/>
              </a:ext>
            </a:extLst>
          </a:blip>
          <a:srcRect t="10841" r="8994" b="17160"/>
          <a:stretch/>
        </p:blipFill>
        <p:spPr>
          <a:xfrm>
            <a:off x="7494066" y="1714925"/>
            <a:ext cx="4237686" cy="3352627"/>
          </a:xfrm>
          <a:prstGeom prst="rect">
            <a:avLst/>
          </a:prstGeom>
        </p:spPr>
      </p:pic>
    </p:spTree>
    <p:extLst>
      <p:ext uri="{BB962C8B-B14F-4D97-AF65-F5344CB8AC3E}">
        <p14:creationId xmlns:p14="http://schemas.microsoft.com/office/powerpoint/2010/main" val="2980765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1">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A4AB37C1-9B59-349C-EBE4-A8768C00FB19}"/>
              </a:ext>
            </a:extLst>
          </p:cNvPr>
          <p:cNvSpPr txBox="1"/>
          <p:nvPr/>
        </p:nvSpPr>
        <p:spPr>
          <a:xfrm>
            <a:off x="371094" y="1161288"/>
            <a:ext cx="3438144" cy="1125728"/>
          </a:xfrm>
          <a:prstGeom prst="rect">
            <a:avLst/>
          </a:prstGeom>
        </p:spPr>
        <p:txBody>
          <a:bodyPr vert="horz" lIns="91440" tIns="45720" rIns="91440" bIns="45720" rtlCol="0" anchor="b">
            <a:normAutofit fontScale="92500"/>
          </a:bodyPr>
          <a:lstStyle/>
          <a:p>
            <a:pPr>
              <a:lnSpc>
                <a:spcPct val="90000"/>
              </a:lnSpc>
              <a:spcBef>
                <a:spcPct val="0"/>
              </a:spcBef>
              <a:spcAft>
                <a:spcPts val="600"/>
              </a:spcAft>
            </a:pPr>
            <a:r>
              <a:rPr lang="en-US" sz="6600" i="1" baseline="-25000" dirty="0">
                <a:latin typeface="Times New Roman" panose="02020603050405020304" pitchFamily="18" charset="0"/>
                <a:ea typeface="+mj-ea"/>
                <a:cs typeface="Times New Roman" panose="02020603050405020304" pitchFamily="18" charset="0"/>
              </a:rPr>
              <a:t>OLED Display</a:t>
            </a:r>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TextBox 4">
            <a:extLst>
              <a:ext uri="{FF2B5EF4-FFF2-40B4-BE49-F238E27FC236}">
                <a16:creationId xmlns:a16="http://schemas.microsoft.com/office/drawing/2014/main" id="{FFC98865-3880-EE12-F52B-C79A1A17E9E8}"/>
              </a:ext>
            </a:extLst>
          </p:cNvPr>
          <p:cNvSpPr txBox="1"/>
          <p:nvPr/>
        </p:nvSpPr>
        <p:spPr>
          <a:xfrm>
            <a:off x="4883916" y="1097280"/>
            <a:ext cx="6936990" cy="4785360"/>
          </a:xfrm>
          <a:prstGeom prst="rect">
            <a:avLst/>
          </a:prstGeom>
        </p:spPr>
        <p:txBody>
          <a:bodyPr vert="horz" lIns="91440" tIns="45720" rIns="91440" bIns="45720" rtlCol="0" anchor="t">
            <a:normAutofit/>
          </a:bodyPr>
          <a:lstStyle/>
          <a:p>
            <a:pPr>
              <a:lnSpc>
                <a:spcPct val="90000"/>
              </a:lnSpc>
              <a:spcAft>
                <a:spcPts val="600"/>
              </a:spcAft>
            </a:pPr>
            <a:r>
              <a:rPr lang="en-US" sz="2800" baseline="-25000" dirty="0">
                <a:latin typeface="Times New Roman" panose="02020603050405020304" pitchFamily="18" charset="0"/>
                <a:cs typeface="Times New Roman" panose="02020603050405020304" pitchFamily="18" charset="0"/>
              </a:rPr>
              <a:t>OLED (Organic Light-Emitting Diode) is a self light-emitting technology composed of a thin, multi-layered organic film placed between an anode and cathode. In contrast to LCD technology, OLED does not require a backlight. OLED possesses high application potential for virtually all types of displays and is regarded as the ultimate technology for the next generation of flat-panel display</a:t>
            </a:r>
          </a:p>
          <a:p>
            <a:pPr>
              <a:lnSpc>
                <a:spcPct val="90000"/>
              </a:lnSpc>
              <a:spcAft>
                <a:spcPts val="600"/>
              </a:spcAft>
            </a:pPr>
            <a:r>
              <a:rPr lang="en-US" sz="2800" baseline="-25000" dirty="0">
                <a:latin typeface="Times New Roman" panose="02020603050405020304" pitchFamily="18" charset="0"/>
                <a:cs typeface="Times New Roman" panose="02020603050405020304" pitchFamily="18" charset="0"/>
              </a:rPr>
              <a:t>This 2.44 cm (0.96 Inch) I2C/IIC 4pin OLED Display Module BLUE can be interfaced with any microcontroller using SPI/IIC/I2C protocols. It is having a resolution of 128x64. The package includes display board, display, 4 pin male header pre-soldered to board.</a:t>
            </a:r>
          </a:p>
          <a:p>
            <a:pPr>
              <a:lnSpc>
                <a:spcPct val="90000"/>
              </a:lnSpc>
              <a:spcAft>
                <a:spcPts val="600"/>
              </a:spcAft>
            </a:pPr>
            <a:r>
              <a:rPr lang="en-US" sz="2800" baseline="-25000" dirty="0">
                <a:latin typeface="Times New Roman" panose="02020603050405020304" pitchFamily="18" charset="0"/>
                <a:cs typeface="Times New Roman" panose="02020603050405020304" pitchFamily="18" charset="0"/>
              </a:rPr>
              <a:t>OLED monochrome 128x64 dot matrix display module. The characteristics of this display module are high brightness, self-emission, high contrast ratio, slim/thin outline, wide viewing angle, wide temperature range and low power consumption.</a:t>
            </a:r>
          </a:p>
          <a:p>
            <a:pPr>
              <a:lnSpc>
                <a:spcPct val="90000"/>
              </a:lnSpc>
              <a:spcAft>
                <a:spcPts val="600"/>
              </a:spcAft>
            </a:pPr>
            <a:br>
              <a:rPr lang="en-US" sz="2800" baseline="-25000" dirty="0">
                <a:latin typeface="Times New Roman" panose="02020603050405020304" pitchFamily="18" charset="0"/>
                <a:cs typeface="Times New Roman" panose="02020603050405020304" pitchFamily="18" charset="0"/>
              </a:rPr>
            </a:br>
            <a:endParaRPr lang="en-US" sz="2800" baseline="-250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3AD865D0-A8A2-CF54-6727-C8F1E1466F9D}"/>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5455" b="93636" l="3455" r="94364">
                        <a14:foregroundMark x1="55273" y1="8909" x2="55273" y2="8909"/>
                        <a14:foregroundMark x1="56364" y1="5818" x2="56364" y2="5818"/>
                        <a14:foregroundMark x1="56909" y1="10182" x2="56909" y2="10182"/>
                        <a14:foregroundMark x1="7091" y1="38727" x2="7091" y2="38727"/>
                        <a14:foregroundMark x1="10909" y1="41818" x2="10909" y2="41818"/>
                        <a14:foregroundMark x1="3636" y1="40727" x2="3636" y2="40727"/>
                        <a14:foregroundMark x1="10909" y1="41818" x2="10909" y2="41818"/>
                        <a14:foregroundMark x1="10909" y1="40182" x2="10909" y2="40182"/>
                        <a14:foregroundMark x1="8909" y1="40000" x2="8909" y2="40000"/>
                        <a14:foregroundMark x1="91091" y1="50727" x2="91091" y2="50727"/>
                        <a14:foregroundMark x1="94364" y1="56727" x2="94364" y2="56727"/>
                        <a14:foregroundMark x1="91455" y1="56909" x2="91455" y2="56909"/>
                        <a14:foregroundMark x1="91273" y1="54364" x2="91273" y2="54364"/>
                        <a14:foregroundMark x1="89455" y1="54000" x2="89455" y2="54000"/>
                        <a14:foregroundMark x1="46909" y1="88727" x2="46909" y2="88727"/>
                        <a14:foregroundMark x1="44182" y1="88182" x2="44182" y2="88182"/>
                        <a14:foregroundMark x1="44364" y1="93636" x2="44364" y2="93636"/>
                        <a14:foregroundMark x1="90000" y1="55273" x2="90000" y2="55273"/>
                      </a14:backgroundRemoval>
                    </a14:imgEffect>
                  </a14:imgLayer>
                </a14:imgProps>
              </a:ext>
              <a:ext uri="{28A0092B-C50C-407E-A947-70E740481C1C}">
                <a14:useLocalDpi xmlns:a14="http://schemas.microsoft.com/office/drawing/2010/main" val="0"/>
              </a:ext>
            </a:extLst>
          </a:blip>
          <a:srcRect t="9732" r="-1" b="13636"/>
          <a:stretch/>
        </p:blipFill>
        <p:spPr>
          <a:xfrm>
            <a:off x="-489707" y="2814833"/>
            <a:ext cx="4455673" cy="341445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Tree>
    <p:extLst>
      <p:ext uri="{BB962C8B-B14F-4D97-AF65-F5344CB8AC3E}">
        <p14:creationId xmlns:p14="http://schemas.microsoft.com/office/powerpoint/2010/main" val="4197716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39D1A2AA-3DA7-C907-538E-4C18E796A12C}"/>
              </a:ext>
            </a:extLst>
          </p:cNvPr>
          <p:cNvSpPr txBox="1"/>
          <p:nvPr/>
        </p:nvSpPr>
        <p:spPr>
          <a:xfrm>
            <a:off x="6657715" y="467271"/>
            <a:ext cx="4928443" cy="205252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11500" i="1" baseline="-25000" dirty="0">
                <a:latin typeface="+mj-lt"/>
                <a:ea typeface="+mj-ea"/>
                <a:cs typeface="+mj-cs"/>
              </a:rPr>
              <a:t>APP</a:t>
            </a:r>
            <a:r>
              <a:rPr lang="en-US" sz="5600" i="1" baseline="-25000" dirty="0">
                <a:latin typeface="+mj-lt"/>
                <a:ea typeface="+mj-ea"/>
                <a:cs typeface="+mj-cs"/>
              </a:rPr>
              <a:t> </a:t>
            </a:r>
            <a:r>
              <a:rPr lang="en-US" sz="8000" i="1" baseline="-25000" dirty="0">
                <a:latin typeface="+mj-lt"/>
                <a:ea typeface="+mj-ea"/>
                <a:cs typeface="+mj-cs"/>
              </a:rPr>
              <a:t>Interface</a:t>
            </a:r>
            <a:endParaRPr lang="en-US" sz="5600" i="1" baseline="-25000" dirty="0">
              <a:latin typeface="+mj-lt"/>
              <a:ea typeface="+mj-ea"/>
              <a:cs typeface="+mj-cs"/>
            </a:endParaRPr>
          </a:p>
        </p:txBody>
      </p:sp>
      <p:grpSp>
        <p:nvGrpSpPr>
          <p:cNvPr id="13" name="Group 12">
            <a:extLst>
              <a:ext uri="{FF2B5EF4-FFF2-40B4-BE49-F238E27FC236}">
                <a16:creationId xmlns:a16="http://schemas.microsoft.com/office/drawing/2014/main" id="{05BBA018-FA75-43BF-99E6-1F5245727D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1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15"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sp>
        <p:nvSpPr>
          <p:cNvPr id="17" name="Freeform: Shape 16">
            <a:extLst>
              <a:ext uri="{FF2B5EF4-FFF2-40B4-BE49-F238E27FC236}">
                <a16:creationId xmlns:a16="http://schemas.microsoft.com/office/drawing/2014/main" id="{AB673405-BF85-493E-8558-0DCBEDB2B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79610"/>
            <a:ext cx="4831130" cy="4078390"/>
          </a:xfrm>
          <a:custGeom>
            <a:avLst/>
            <a:gdLst>
              <a:gd name="connsiteX0" fmla="*/ 1960035 w 4831130"/>
              <a:gd name="connsiteY0" fmla="*/ 0 h 4078390"/>
              <a:gd name="connsiteX1" fmla="*/ 4831130 w 4831130"/>
              <a:gd name="connsiteY1" fmla="*/ 2871095 h 4078390"/>
              <a:gd name="connsiteX2" fmla="*/ 4605505 w 4831130"/>
              <a:gd name="connsiteY2" fmla="*/ 3988655 h 4078390"/>
              <a:gd name="connsiteX3" fmla="*/ 4562278 w 4831130"/>
              <a:gd name="connsiteY3" fmla="*/ 4078390 h 4078390"/>
              <a:gd name="connsiteX4" fmla="*/ 0 w 4831130"/>
              <a:gd name="connsiteY4" fmla="*/ 4078390 h 4078390"/>
              <a:gd name="connsiteX5" fmla="*/ 0 w 4831130"/>
              <a:gd name="connsiteY5" fmla="*/ 777181 h 4078390"/>
              <a:gd name="connsiteX6" fmla="*/ 133752 w 4831130"/>
              <a:gd name="connsiteY6" fmla="*/ 655619 h 4078390"/>
              <a:gd name="connsiteX7" fmla="*/ 1960035 w 4831130"/>
              <a:gd name="connsiteY7" fmla="*/ 0 h 407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1130" h="4078390">
                <a:moveTo>
                  <a:pt x="1960035" y="0"/>
                </a:moveTo>
                <a:cubicBezTo>
                  <a:pt x="3545697" y="0"/>
                  <a:pt x="4831130" y="1285433"/>
                  <a:pt x="4831130" y="2871095"/>
                </a:cubicBezTo>
                <a:cubicBezTo>
                  <a:pt x="4831130" y="3267511"/>
                  <a:pt x="4750791" y="3645162"/>
                  <a:pt x="4605505" y="3988655"/>
                </a:cubicBezTo>
                <a:lnTo>
                  <a:pt x="4562278" y="4078390"/>
                </a:lnTo>
                <a:lnTo>
                  <a:pt x="0" y="4078390"/>
                </a:lnTo>
                <a:lnTo>
                  <a:pt x="0" y="777181"/>
                </a:lnTo>
                <a:lnTo>
                  <a:pt x="133752" y="655619"/>
                </a:lnTo>
                <a:cubicBezTo>
                  <a:pt x="630047" y="246040"/>
                  <a:pt x="1266308" y="0"/>
                  <a:pt x="1960035" y="0"/>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Freeform: Shape 18">
            <a:extLst>
              <a:ext uri="{FF2B5EF4-FFF2-40B4-BE49-F238E27FC236}">
                <a16:creationId xmlns:a16="http://schemas.microsoft.com/office/drawing/2014/main" id="{C64EAE84-A813-4501-BC71-DBD14BA026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59782" y="1"/>
            <a:ext cx="4195674" cy="3095741"/>
          </a:xfrm>
          <a:custGeom>
            <a:avLst/>
            <a:gdLst>
              <a:gd name="connsiteX0" fmla="*/ 252211 w 4195674"/>
              <a:gd name="connsiteY0" fmla="*/ 0 h 3095741"/>
              <a:gd name="connsiteX1" fmla="*/ 3943464 w 4195674"/>
              <a:gd name="connsiteY1" fmla="*/ 0 h 3095741"/>
              <a:gd name="connsiteX2" fmla="*/ 4030816 w 4195674"/>
              <a:gd name="connsiteY2" fmla="*/ 181331 h 3095741"/>
              <a:gd name="connsiteX3" fmla="*/ 4195674 w 4195674"/>
              <a:gd name="connsiteY3" fmla="*/ 997904 h 3095741"/>
              <a:gd name="connsiteX4" fmla="*/ 2097837 w 4195674"/>
              <a:gd name="connsiteY4" fmla="*/ 3095741 h 3095741"/>
              <a:gd name="connsiteX5" fmla="*/ 0 w 4195674"/>
              <a:gd name="connsiteY5" fmla="*/ 997904 h 3095741"/>
              <a:gd name="connsiteX6" fmla="*/ 164859 w 4195674"/>
              <a:gd name="connsiteY6" fmla="*/ 181331 h 3095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5674" h="3095741">
                <a:moveTo>
                  <a:pt x="252211" y="0"/>
                </a:moveTo>
                <a:lnTo>
                  <a:pt x="3943464" y="0"/>
                </a:lnTo>
                <a:lnTo>
                  <a:pt x="4030816" y="181331"/>
                </a:lnTo>
                <a:cubicBezTo>
                  <a:pt x="4136972" y="432313"/>
                  <a:pt x="4195674" y="708253"/>
                  <a:pt x="4195674" y="997904"/>
                </a:cubicBezTo>
                <a:cubicBezTo>
                  <a:pt x="4195674" y="2156507"/>
                  <a:pt x="3256440" y="3095741"/>
                  <a:pt x="2097837" y="3095741"/>
                </a:cubicBezTo>
                <a:cubicBezTo>
                  <a:pt x="939234" y="3095741"/>
                  <a:pt x="0" y="2156507"/>
                  <a:pt x="0" y="997904"/>
                </a:cubicBezTo>
                <a:cubicBezTo>
                  <a:pt x="0" y="708253"/>
                  <a:pt x="58702" y="432313"/>
                  <a:pt x="164859" y="181331"/>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3" descr="A picture containing chart&#10;&#10;Description automatically generated">
            <a:extLst>
              <a:ext uri="{FF2B5EF4-FFF2-40B4-BE49-F238E27FC236}">
                <a16:creationId xmlns:a16="http://schemas.microsoft.com/office/drawing/2014/main" id="{C9C3D30F-A508-2371-A0AD-08E586217AF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5000"/>
                    </a14:imgEffect>
                  </a14:imgLayer>
                </a14:imgProps>
              </a:ext>
              <a:ext uri="{28A0092B-C50C-407E-A947-70E740481C1C}">
                <a14:useLocalDpi xmlns:a14="http://schemas.microsoft.com/office/drawing/2010/main" val="0"/>
              </a:ext>
            </a:extLst>
          </a:blip>
          <a:stretch>
            <a:fillRect/>
          </a:stretch>
        </p:blipFill>
        <p:spPr>
          <a:xfrm>
            <a:off x="728326" y="3221373"/>
            <a:ext cx="2807354" cy="3627749"/>
          </a:xfrm>
          <a:prstGeom prst="rect">
            <a:avLst/>
          </a:prstGeom>
        </p:spPr>
      </p:pic>
      <p:sp>
        <p:nvSpPr>
          <p:cNvPr id="5" name="TextBox 4">
            <a:extLst>
              <a:ext uri="{FF2B5EF4-FFF2-40B4-BE49-F238E27FC236}">
                <a16:creationId xmlns:a16="http://schemas.microsoft.com/office/drawing/2014/main" id="{06622709-1C57-CE88-D48D-1E8588E20F8B}"/>
              </a:ext>
            </a:extLst>
          </p:cNvPr>
          <p:cNvSpPr txBox="1"/>
          <p:nvPr/>
        </p:nvSpPr>
        <p:spPr>
          <a:xfrm>
            <a:off x="5454149" y="2990818"/>
            <a:ext cx="5399241" cy="2913872"/>
          </a:xfrm>
          <a:prstGeom prst="rect">
            <a:avLst/>
          </a:prstGeom>
        </p:spPr>
        <p:txBody>
          <a:bodyPr vert="horz" lIns="91440" tIns="45720" rIns="91440" bIns="45720" rtlCol="0" anchor="t">
            <a:normAutofit/>
          </a:bodyPr>
          <a:lstStyle/>
          <a:p>
            <a:pPr algn="just">
              <a:lnSpc>
                <a:spcPct val="90000"/>
              </a:lnSpc>
              <a:spcAft>
                <a:spcPts val="600"/>
              </a:spcAft>
            </a:pPr>
            <a:r>
              <a:rPr lang="en-US" sz="3600" baseline="-25000" dirty="0">
                <a:latin typeface="Times New Roman" panose="02020603050405020304" pitchFamily="18" charset="0"/>
                <a:cs typeface="Times New Roman" panose="02020603050405020304" pitchFamily="18" charset="0"/>
              </a:rPr>
              <a:t>Over app interface is shown in figure. When the device is on position if activate the emergency alert message is sent to the trust guardians open the message such as a file to click it then the app is open location is open the find the exact location shown in the application. This over app interface </a:t>
            </a:r>
            <a:br>
              <a:rPr lang="en-US" sz="3600" baseline="-25000" dirty="0">
                <a:latin typeface="Times New Roman" panose="02020603050405020304" pitchFamily="18" charset="0"/>
                <a:cs typeface="Times New Roman" panose="02020603050405020304" pitchFamily="18" charset="0"/>
              </a:rPr>
            </a:br>
            <a:endParaRPr lang="en-US" sz="3600" baseline="-25000" dirty="0">
              <a:latin typeface="Times New Roman" panose="02020603050405020304" pitchFamily="18" charset="0"/>
              <a:cs typeface="Times New Roman" panose="02020603050405020304" pitchFamily="18" charset="0"/>
            </a:endParaRPr>
          </a:p>
        </p:txBody>
      </p:sp>
      <p:pic>
        <p:nvPicPr>
          <p:cNvPr id="6" name="Picture 5" descr="Icon&#10;&#10;Description automatically generated">
            <a:extLst>
              <a:ext uri="{FF2B5EF4-FFF2-40B4-BE49-F238E27FC236}">
                <a16:creationId xmlns:a16="http://schemas.microsoft.com/office/drawing/2014/main" id="{3D173DE6-B71A-F99B-D1BA-239C2F615F0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14" b="96121" l="9043" r="89894">
                        <a14:foregroundMark x1="89894" y1="41810" x2="89894" y2="41810"/>
                        <a14:foregroundMark x1="52660" y1="92241" x2="52660" y2="92241"/>
                        <a14:foregroundMark x1="55851" y1="93534" x2="55851" y2="93534"/>
                        <a14:foregroundMark x1="59043" y1="93103" x2="59043" y2="93103"/>
                        <a14:foregroundMark x1="52128" y1="96121" x2="52128" y2="96121"/>
                      </a14:backgroundRemoval>
                    </a14:imgEffect>
                  </a14:imgLayer>
                </a14:imgProps>
              </a:ext>
              <a:ext uri="{28A0092B-C50C-407E-A947-70E740481C1C}">
                <a14:useLocalDpi xmlns:a14="http://schemas.microsoft.com/office/drawing/2010/main" val="0"/>
              </a:ext>
            </a:extLst>
          </a:blip>
          <a:stretch>
            <a:fillRect/>
          </a:stretch>
        </p:blipFill>
        <p:spPr>
          <a:xfrm>
            <a:off x="3046481" y="-232958"/>
            <a:ext cx="2230677" cy="2752751"/>
          </a:xfrm>
          <a:prstGeom prst="rect">
            <a:avLst/>
          </a:prstGeom>
        </p:spPr>
      </p:pic>
      <p:sp>
        <p:nvSpPr>
          <p:cNvPr id="2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solidFill>
                <a:srgbClr val="FFFFFF"/>
              </a:solidFill>
            </a:endParaRPr>
          </a:p>
        </p:txBody>
      </p:sp>
      <p:cxnSp>
        <p:nvCxnSpPr>
          <p:cNvPr id="23" name="Straight Connector 2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7841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13B63-AA10-1F5D-61B9-47DCA148707C}"/>
              </a:ext>
            </a:extLst>
          </p:cNvPr>
          <p:cNvSpPr>
            <a:spLocks noGrp="1"/>
          </p:cNvSpPr>
          <p:nvPr>
            <p:ph type="title"/>
          </p:nvPr>
        </p:nvSpPr>
        <p:spPr>
          <a:xfrm>
            <a:off x="655813" y="219736"/>
            <a:ext cx="5440187" cy="1106395"/>
          </a:xfrm>
        </p:spPr>
        <p:txBody>
          <a:bodyPr>
            <a:noAutofit/>
          </a:bodyPr>
          <a:lstStyle/>
          <a:p>
            <a:pPr algn="ctr"/>
            <a:r>
              <a:rPr lang="en-US" sz="4000" b="1" dirty="0">
                <a:latin typeface="Times New Roman" panose="02020603050405020304" pitchFamily="18" charset="0"/>
                <a:cs typeface="Times New Roman" panose="02020603050405020304" pitchFamily="18" charset="0"/>
              </a:rPr>
              <a:t>Working</a:t>
            </a:r>
            <a:endParaRPr lang="en-IN" sz="4000" b="1"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C0470E07-6044-D5E8-2B37-07643303BE34}"/>
              </a:ext>
            </a:extLst>
          </p:cNvPr>
          <p:cNvSpPr txBox="1">
            <a:spLocks/>
          </p:cNvSpPr>
          <p:nvPr/>
        </p:nvSpPr>
        <p:spPr>
          <a:xfrm>
            <a:off x="-3224814" y="-347664"/>
            <a:ext cx="2656538" cy="6998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4000" b="1" dirty="0">
              <a:latin typeface="Raleway bold"/>
            </a:endParaRPr>
          </a:p>
        </p:txBody>
      </p:sp>
      <p:sp>
        <p:nvSpPr>
          <p:cNvPr id="1029" name="Title 1">
            <a:extLst>
              <a:ext uri="{FF2B5EF4-FFF2-40B4-BE49-F238E27FC236}">
                <a16:creationId xmlns:a16="http://schemas.microsoft.com/office/drawing/2014/main" id="{A701F9C7-D8C7-247E-BDCD-8E59A521B1B8}"/>
              </a:ext>
            </a:extLst>
          </p:cNvPr>
          <p:cNvSpPr txBox="1">
            <a:spLocks/>
          </p:cNvSpPr>
          <p:nvPr/>
        </p:nvSpPr>
        <p:spPr>
          <a:xfrm>
            <a:off x="189868" y="4637358"/>
            <a:ext cx="6374907" cy="164278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IN"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30" name="Title 1">
            <a:extLst>
              <a:ext uri="{FF2B5EF4-FFF2-40B4-BE49-F238E27FC236}">
                <a16:creationId xmlns:a16="http://schemas.microsoft.com/office/drawing/2014/main" id="{74060DE9-57EC-6E49-859F-2A167F4348F5}"/>
              </a:ext>
            </a:extLst>
          </p:cNvPr>
          <p:cNvSpPr txBox="1">
            <a:spLocks/>
          </p:cNvSpPr>
          <p:nvPr/>
        </p:nvSpPr>
        <p:spPr>
          <a:xfrm>
            <a:off x="6960093" y="4387180"/>
            <a:ext cx="6374907" cy="164278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IN"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31" name="Title 1">
            <a:extLst>
              <a:ext uri="{FF2B5EF4-FFF2-40B4-BE49-F238E27FC236}">
                <a16:creationId xmlns:a16="http://schemas.microsoft.com/office/drawing/2014/main" id="{B63EB781-10BE-FA9C-31B3-CE18B2D7CD1E}"/>
              </a:ext>
            </a:extLst>
          </p:cNvPr>
          <p:cNvSpPr txBox="1">
            <a:spLocks/>
          </p:cNvSpPr>
          <p:nvPr/>
        </p:nvSpPr>
        <p:spPr>
          <a:xfrm>
            <a:off x="6858000" y="3614363"/>
            <a:ext cx="6374907" cy="189167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IN" sz="18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32" name="Flowchart: Connector 1031">
            <a:extLst>
              <a:ext uri="{FF2B5EF4-FFF2-40B4-BE49-F238E27FC236}">
                <a16:creationId xmlns:a16="http://schemas.microsoft.com/office/drawing/2014/main" id="{EBDF3875-5898-C386-E975-FED10BD8535C}"/>
              </a:ext>
            </a:extLst>
          </p:cNvPr>
          <p:cNvSpPr/>
          <p:nvPr/>
        </p:nvSpPr>
        <p:spPr>
          <a:xfrm>
            <a:off x="8509266" y="1326131"/>
            <a:ext cx="1504188" cy="1483715"/>
          </a:xfrm>
          <a:prstGeom prst="flowChartConnector">
            <a:avLst/>
          </a:prstGeom>
          <a:solidFill>
            <a:schemeClr val="accent2">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033" name="Flowchart: Connector 1032">
            <a:extLst>
              <a:ext uri="{FF2B5EF4-FFF2-40B4-BE49-F238E27FC236}">
                <a16:creationId xmlns:a16="http://schemas.microsoft.com/office/drawing/2014/main" id="{F33DE6E1-8E1F-0C26-8EF0-139BFDAA239D}"/>
              </a:ext>
            </a:extLst>
          </p:cNvPr>
          <p:cNvSpPr/>
          <p:nvPr/>
        </p:nvSpPr>
        <p:spPr>
          <a:xfrm>
            <a:off x="8326386" y="1116439"/>
            <a:ext cx="1869948" cy="1936828"/>
          </a:xfrm>
          <a:prstGeom prst="flowChartConnector">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034" name="Flowchart: Connector 1033">
            <a:extLst>
              <a:ext uri="{FF2B5EF4-FFF2-40B4-BE49-F238E27FC236}">
                <a16:creationId xmlns:a16="http://schemas.microsoft.com/office/drawing/2014/main" id="{0DF5CC24-3ADD-7D85-6565-8F8F26ABD852}"/>
              </a:ext>
            </a:extLst>
          </p:cNvPr>
          <p:cNvSpPr/>
          <p:nvPr/>
        </p:nvSpPr>
        <p:spPr>
          <a:xfrm>
            <a:off x="8070354" y="835846"/>
            <a:ext cx="2382010" cy="2497924"/>
          </a:xfrm>
          <a:prstGeom prst="flowChartConnector">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2" name="Title 1">
            <a:extLst>
              <a:ext uri="{FF2B5EF4-FFF2-40B4-BE49-F238E27FC236}">
                <a16:creationId xmlns:a16="http://schemas.microsoft.com/office/drawing/2014/main" id="{A765BEC4-E038-4566-9304-576179D20687}"/>
              </a:ext>
            </a:extLst>
          </p:cNvPr>
          <p:cNvSpPr txBox="1">
            <a:spLocks/>
          </p:cNvSpPr>
          <p:nvPr/>
        </p:nvSpPr>
        <p:spPr>
          <a:xfrm>
            <a:off x="830166" y="1824735"/>
            <a:ext cx="6110131" cy="395649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buFont typeface="+mj-lt"/>
              <a:buAutoNum type="arabicPeriod"/>
            </a:pPr>
            <a:r>
              <a:rPr lang="en-US" sz="1800" dirty="0">
                <a:solidFill>
                  <a:srgbClr val="000000"/>
                </a:solidFill>
                <a:latin typeface="Times New Roman" panose="02020603050405020304" pitchFamily="18" charset="0"/>
                <a:ea typeface="+mn-ea"/>
                <a:cs typeface="Times New Roman" panose="02020603050405020304" pitchFamily="18" charset="0"/>
              </a:rPr>
              <a:t>The button switches are used to trigger an emergency alarm or send an alert message to the user's trusted contacts.</a:t>
            </a:r>
          </a:p>
          <a:p>
            <a:pPr algn="just">
              <a:buFont typeface="+mj-lt"/>
              <a:buAutoNum type="arabicPeriod"/>
            </a:pPr>
            <a:r>
              <a:rPr lang="en-US" sz="1800" dirty="0">
                <a:solidFill>
                  <a:srgbClr val="000000"/>
                </a:solidFill>
                <a:latin typeface="Times New Roman" panose="02020603050405020304" pitchFamily="18" charset="0"/>
                <a:ea typeface="+mn-ea"/>
                <a:cs typeface="Times New Roman" panose="02020603050405020304" pitchFamily="18" charset="0"/>
              </a:rPr>
              <a:t>If any of the sensors detect a potential threat, the ESP 32 board will trigger an alert by sending an SMS or call to the user's trusted contacts using the SIM800L GSM module.</a:t>
            </a:r>
          </a:p>
          <a:p>
            <a:pPr algn="just">
              <a:buFont typeface="+mj-lt"/>
              <a:buAutoNum type="arabicPeriod"/>
            </a:pPr>
            <a:r>
              <a:rPr lang="en-US" sz="1800" dirty="0">
                <a:solidFill>
                  <a:srgbClr val="000000"/>
                </a:solidFill>
                <a:latin typeface="Times New Roman" panose="02020603050405020304" pitchFamily="18" charset="0"/>
                <a:ea typeface="+mn-ea"/>
                <a:cs typeface="Times New Roman" panose="02020603050405020304" pitchFamily="18" charset="0"/>
              </a:rPr>
              <a:t>The NEO 6M V2 GPS module is used to provide the user's current location to the trusted contacts, enabling them to respond quickly.</a:t>
            </a:r>
          </a:p>
          <a:p>
            <a:pPr algn="just">
              <a:buFont typeface="+mj-lt"/>
              <a:buAutoNum type="arabicPeriod"/>
            </a:pPr>
            <a:r>
              <a:rPr lang="en-US" sz="1800" dirty="0">
                <a:solidFill>
                  <a:srgbClr val="000000"/>
                </a:solidFill>
                <a:latin typeface="Times New Roman" panose="02020603050405020304" pitchFamily="18" charset="0"/>
                <a:ea typeface="+mn-ea"/>
                <a:cs typeface="Times New Roman" panose="02020603050405020304" pitchFamily="18" charset="0"/>
              </a:rPr>
              <a:t>The user can also trigger an emergency alarm or send a distress signal by pressing the button switches, which will activate the alert system.</a:t>
            </a:r>
          </a:p>
          <a:p>
            <a:pPr algn="just">
              <a:buFont typeface="+mj-lt"/>
              <a:buAutoNum type="arabicPeriod"/>
            </a:pPr>
            <a:r>
              <a:rPr lang="en-US" sz="1800" dirty="0">
                <a:solidFill>
                  <a:srgbClr val="000000"/>
                </a:solidFill>
                <a:latin typeface="Times New Roman" panose="02020603050405020304" pitchFamily="18" charset="0"/>
                <a:ea typeface="+mn-ea"/>
                <a:cs typeface="Times New Roman" panose="02020603050405020304" pitchFamily="18" charset="0"/>
              </a:rPr>
              <a:t>The system can also be configured to send an automatic alert if the user's movements are erratic or if the device detects a sudden drop or impact.</a:t>
            </a:r>
          </a:p>
        </p:txBody>
      </p:sp>
    </p:spTree>
    <p:extLst>
      <p:ext uri="{BB962C8B-B14F-4D97-AF65-F5344CB8AC3E}">
        <p14:creationId xmlns:p14="http://schemas.microsoft.com/office/powerpoint/2010/main" val="448634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7" name="Rectangle 1036">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5" name="Picture 1032">
            <a:extLst>
              <a:ext uri="{FF2B5EF4-FFF2-40B4-BE49-F238E27FC236}">
                <a16:creationId xmlns:a16="http://schemas.microsoft.com/office/drawing/2014/main" id="{3421E7C8-C776-BBFF-6B88-979C818B1425}"/>
              </a:ext>
            </a:extLst>
          </p:cNvPr>
          <p:cNvPicPr>
            <a:picLocks noChangeAspect="1"/>
          </p:cNvPicPr>
          <p:nvPr/>
        </p:nvPicPr>
        <p:blipFill rotWithShape="1">
          <a:blip r:embed="rId2"/>
          <a:srcRect r="15627" b="-1"/>
          <a:stretch/>
        </p:blipFill>
        <p:spPr>
          <a:xfrm>
            <a:off x="3523488" y="10"/>
            <a:ext cx="8668512" cy="6857990"/>
          </a:xfrm>
          <a:prstGeom prst="rect">
            <a:avLst/>
          </a:prstGeom>
        </p:spPr>
      </p:pic>
      <p:sp>
        <p:nvSpPr>
          <p:cNvPr id="1039" name="Rectangle 1038">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01455C3E-8161-ABC3-83B5-841BA7F716E2}"/>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dirty="0"/>
              <a:t>Features</a:t>
            </a:r>
            <a:endParaRPr lang="en-US" sz="2800" b="1" dirty="0"/>
          </a:p>
        </p:txBody>
      </p:sp>
      <p:sp>
        <p:nvSpPr>
          <p:cNvPr id="1041" name="Rectangle 1040">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43" name="Rectangle 104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itle 4">
            <a:extLst>
              <a:ext uri="{FF2B5EF4-FFF2-40B4-BE49-F238E27FC236}">
                <a16:creationId xmlns:a16="http://schemas.microsoft.com/office/drawing/2014/main" id="{1C88FF40-7D4B-D40B-77CA-06DF4985A7B3}"/>
              </a:ext>
            </a:extLst>
          </p:cNvPr>
          <p:cNvSpPr txBox="1">
            <a:spLocks/>
          </p:cNvSpPr>
          <p:nvPr/>
        </p:nvSpPr>
        <p:spPr>
          <a:xfrm>
            <a:off x="371094" y="2718054"/>
            <a:ext cx="4027200" cy="32072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228600">
              <a:spcAft>
                <a:spcPts val="600"/>
              </a:spcAft>
              <a:buFont typeface="Arial" panose="020B0604020202020204" pitchFamily="34" charset="0"/>
              <a:buChar char="•"/>
            </a:pPr>
            <a:r>
              <a:rPr lang="en-US" sz="2400" dirty="0">
                <a:latin typeface="+mn-lt"/>
                <a:ea typeface="+mn-ea"/>
                <a:cs typeface="+mn-cs"/>
              </a:rPr>
              <a:t>Portable and easy carry </a:t>
            </a:r>
          </a:p>
          <a:p>
            <a:pPr marL="514350" indent="-228600">
              <a:spcAft>
                <a:spcPts val="600"/>
              </a:spcAft>
              <a:buFont typeface="Arial" panose="020B0604020202020204" pitchFamily="34" charset="0"/>
              <a:buChar char="•"/>
            </a:pPr>
            <a:r>
              <a:rPr lang="en-US" sz="2400" dirty="0">
                <a:latin typeface="+mn-lt"/>
                <a:ea typeface="+mn-ea"/>
                <a:cs typeface="+mn-cs"/>
              </a:rPr>
              <a:t>Live location tracking </a:t>
            </a:r>
          </a:p>
          <a:p>
            <a:pPr marL="514350" indent="-228600">
              <a:spcAft>
                <a:spcPts val="600"/>
              </a:spcAft>
              <a:buFont typeface="Arial" panose="020B0604020202020204" pitchFamily="34" charset="0"/>
              <a:buChar char="•"/>
            </a:pPr>
            <a:endParaRPr lang="en-US" sz="2400" dirty="0">
              <a:latin typeface="+mn-lt"/>
              <a:ea typeface="+mn-ea"/>
              <a:cs typeface="+mn-cs"/>
            </a:endParaRPr>
          </a:p>
          <a:p>
            <a:pPr marL="514350" indent="-228600">
              <a:spcAft>
                <a:spcPts val="600"/>
              </a:spcAft>
              <a:buFont typeface="Arial" panose="020B0604020202020204" pitchFamily="34" charset="0"/>
              <a:buChar char="•"/>
            </a:pPr>
            <a:endParaRPr lang="en-US" sz="1700" dirty="0">
              <a:latin typeface="+mn-lt"/>
              <a:ea typeface="+mn-ea"/>
              <a:cs typeface="+mn-cs"/>
            </a:endParaRPr>
          </a:p>
        </p:txBody>
      </p:sp>
      <p:sp>
        <p:nvSpPr>
          <p:cNvPr id="1030" name="Title 1">
            <a:extLst>
              <a:ext uri="{FF2B5EF4-FFF2-40B4-BE49-F238E27FC236}">
                <a16:creationId xmlns:a16="http://schemas.microsoft.com/office/drawing/2014/main" id="{74060DE9-57EC-6E49-859F-2A167F4348F5}"/>
              </a:ext>
            </a:extLst>
          </p:cNvPr>
          <p:cNvSpPr txBox="1">
            <a:spLocks/>
          </p:cNvSpPr>
          <p:nvPr/>
        </p:nvSpPr>
        <p:spPr>
          <a:xfrm>
            <a:off x="6960093" y="4387180"/>
            <a:ext cx="6374907" cy="164278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IN"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31" name="Title 1">
            <a:extLst>
              <a:ext uri="{FF2B5EF4-FFF2-40B4-BE49-F238E27FC236}">
                <a16:creationId xmlns:a16="http://schemas.microsoft.com/office/drawing/2014/main" id="{B63EB781-10BE-FA9C-31B3-CE18B2D7CD1E}"/>
              </a:ext>
            </a:extLst>
          </p:cNvPr>
          <p:cNvSpPr txBox="1">
            <a:spLocks/>
          </p:cNvSpPr>
          <p:nvPr/>
        </p:nvSpPr>
        <p:spPr>
          <a:xfrm>
            <a:off x="6858000" y="3545783"/>
            <a:ext cx="6374907" cy="189167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IN" sz="18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3" name="Title 4">
            <a:extLst>
              <a:ext uri="{FF2B5EF4-FFF2-40B4-BE49-F238E27FC236}">
                <a16:creationId xmlns:a16="http://schemas.microsoft.com/office/drawing/2014/main" id="{29417486-6D19-8517-C14D-5E65BA2BE49F}"/>
              </a:ext>
            </a:extLst>
          </p:cNvPr>
          <p:cNvSpPr txBox="1">
            <a:spLocks/>
          </p:cNvSpPr>
          <p:nvPr/>
        </p:nvSpPr>
        <p:spPr>
          <a:xfrm>
            <a:off x="4133071" y="1604420"/>
            <a:ext cx="7481326" cy="27827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2800" dirty="0">
              <a:latin typeface="Times New Roman" panose="02020603050405020304" pitchFamily="18" charset="0"/>
              <a:cs typeface="Times New Roman" panose="02020603050405020304" pitchFamily="18" charset="0"/>
            </a:endParaRPr>
          </a:p>
        </p:txBody>
      </p:sp>
      <p:sp>
        <p:nvSpPr>
          <p:cNvPr id="15" name="Title 4">
            <a:extLst>
              <a:ext uri="{FF2B5EF4-FFF2-40B4-BE49-F238E27FC236}">
                <a16:creationId xmlns:a16="http://schemas.microsoft.com/office/drawing/2014/main" id="{EB537E46-77A3-D9F7-6A7E-B53D2CB3D7F6}"/>
              </a:ext>
            </a:extLst>
          </p:cNvPr>
          <p:cNvSpPr txBox="1">
            <a:spLocks/>
          </p:cNvSpPr>
          <p:nvPr/>
        </p:nvSpPr>
        <p:spPr>
          <a:xfrm>
            <a:off x="4554484" y="1469960"/>
            <a:ext cx="7481326" cy="29666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endParaRPr lang="en-IN" sz="2800">
              <a:latin typeface="Times New Roman" panose="02020603050405020304" pitchFamily="18" charset="0"/>
              <a:cs typeface="Times New Roman" panose="02020603050405020304" pitchFamily="18" charset="0"/>
            </a:endParaRPr>
          </a:p>
          <a:p>
            <a:pPr>
              <a:spcAft>
                <a:spcPts val="600"/>
              </a:spcAft>
            </a:pPr>
            <a:endParaRPr lang="en-IN" sz="2800">
              <a:latin typeface="Times New Roman" panose="02020603050405020304" pitchFamily="18" charset="0"/>
              <a:cs typeface="Times New Roman" panose="02020603050405020304" pitchFamily="18" charset="0"/>
            </a:endParaRPr>
          </a:p>
        </p:txBody>
      </p:sp>
      <p:sp>
        <p:nvSpPr>
          <p:cNvPr id="16" name="Title 4">
            <a:extLst>
              <a:ext uri="{FF2B5EF4-FFF2-40B4-BE49-F238E27FC236}">
                <a16:creationId xmlns:a16="http://schemas.microsoft.com/office/drawing/2014/main" id="{0C2F5B2F-C68E-9256-653E-9DC8F8927FCA}"/>
              </a:ext>
            </a:extLst>
          </p:cNvPr>
          <p:cNvSpPr txBox="1">
            <a:spLocks/>
          </p:cNvSpPr>
          <p:nvPr/>
        </p:nvSpPr>
        <p:spPr>
          <a:xfrm>
            <a:off x="4532728" y="2841595"/>
            <a:ext cx="2543568" cy="43793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Arial" panose="020B0604020202020204" pitchFamily="34" charset="0"/>
              <a:buChar char="•"/>
            </a:pPr>
            <a:endParaRPr lang="en-IN" sz="28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C0470E07-6044-D5E8-2B37-07643303BE34}"/>
              </a:ext>
            </a:extLst>
          </p:cNvPr>
          <p:cNvSpPr txBox="1">
            <a:spLocks/>
          </p:cNvSpPr>
          <p:nvPr/>
        </p:nvSpPr>
        <p:spPr>
          <a:xfrm>
            <a:off x="-3224814" y="-347664"/>
            <a:ext cx="2656538" cy="6998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4000" b="1" dirty="0">
              <a:latin typeface="Raleway bold"/>
            </a:endParaRPr>
          </a:p>
        </p:txBody>
      </p:sp>
    </p:spTree>
    <p:extLst>
      <p:ext uri="{BB962C8B-B14F-4D97-AF65-F5344CB8AC3E}">
        <p14:creationId xmlns:p14="http://schemas.microsoft.com/office/powerpoint/2010/main" val="3458203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7" name="Rectangle 1036">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039" name="Group 1038">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1040" name="Rectangle 1039">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1" name="Rectangle 1040">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043" name="Freeform: Shape 1042">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045" name="Rectangle 1044">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43513B63-AA10-1F5D-61B9-47DCA148707C}"/>
              </a:ext>
            </a:extLst>
          </p:cNvPr>
          <p:cNvSpPr>
            <a:spLocks noGrp="1"/>
          </p:cNvSpPr>
          <p:nvPr>
            <p:ph type="title"/>
          </p:nvPr>
        </p:nvSpPr>
        <p:spPr>
          <a:xfrm>
            <a:off x="1143000" y="990599"/>
            <a:ext cx="9906000" cy="685800"/>
          </a:xfrm>
        </p:spPr>
        <p:txBody>
          <a:bodyPr vert="horz" lIns="91440" tIns="45720" rIns="91440" bIns="45720" rtlCol="0" anchor="t">
            <a:normAutofit/>
          </a:bodyPr>
          <a:lstStyle/>
          <a:p>
            <a:r>
              <a:rPr lang="en-US" sz="4000" b="1" kern="1200">
                <a:solidFill>
                  <a:schemeClr val="tx1"/>
                </a:solidFill>
                <a:latin typeface="+mj-lt"/>
                <a:ea typeface="+mj-ea"/>
                <a:cs typeface="+mj-cs"/>
              </a:rPr>
              <a:t>Applications</a:t>
            </a:r>
          </a:p>
        </p:txBody>
      </p:sp>
      <p:sp>
        <p:nvSpPr>
          <p:cNvPr id="1029" name="Title 1">
            <a:extLst>
              <a:ext uri="{FF2B5EF4-FFF2-40B4-BE49-F238E27FC236}">
                <a16:creationId xmlns:a16="http://schemas.microsoft.com/office/drawing/2014/main" id="{A701F9C7-D8C7-247E-BDCD-8E59A521B1B8}"/>
              </a:ext>
            </a:extLst>
          </p:cNvPr>
          <p:cNvSpPr txBox="1">
            <a:spLocks/>
          </p:cNvSpPr>
          <p:nvPr/>
        </p:nvSpPr>
        <p:spPr>
          <a:xfrm>
            <a:off x="189868" y="4637358"/>
            <a:ext cx="6374907" cy="164278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IN"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30" name="Title 1">
            <a:extLst>
              <a:ext uri="{FF2B5EF4-FFF2-40B4-BE49-F238E27FC236}">
                <a16:creationId xmlns:a16="http://schemas.microsoft.com/office/drawing/2014/main" id="{74060DE9-57EC-6E49-859F-2A167F4348F5}"/>
              </a:ext>
            </a:extLst>
          </p:cNvPr>
          <p:cNvSpPr txBox="1">
            <a:spLocks/>
          </p:cNvSpPr>
          <p:nvPr/>
        </p:nvSpPr>
        <p:spPr>
          <a:xfrm>
            <a:off x="6960093" y="4387180"/>
            <a:ext cx="6374907" cy="164278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IN"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31" name="Title 1">
            <a:extLst>
              <a:ext uri="{FF2B5EF4-FFF2-40B4-BE49-F238E27FC236}">
                <a16:creationId xmlns:a16="http://schemas.microsoft.com/office/drawing/2014/main" id="{B63EB781-10BE-FA9C-31B3-CE18B2D7CD1E}"/>
              </a:ext>
            </a:extLst>
          </p:cNvPr>
          <p:cNvSpPr txBox="1">
            <a:spLocks/>
          </p:cNvSpPr>
          <p:nvPr/>
        </p:nvSpPr>
        <p:spPr>
          <a:xfrm>
            <a:off x="6858000" y="3614363"/>
            <a:ext cx="6374907" cy="189167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IN" sz="18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C0470E07-6044-D5E8-2B37-07643303BE34}"/>
              </a:ext>
            </a:extLst>
          </p:cNvPr>
          <p:cNvSpPr txBox="1">
            <a:spLocks/>
          </p:cNvSpPr>
          <p:nvPr/>
        </p:nvSpPr>
        <p:spPr>
          <a:xfrm>
            <a:off x="-3224814" y="-347664"/>
            <a:ext cx="2656538" cy="6998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4000" b="1" dirty="0">
              <a:latin typeface="Raleway bold"/>
            </a:endParaRPr>
          </a:p>
        </p:txBody>
      </p:sp>
      <p:graphicFrame>
        <p:nvGraphicFramePr>
          <p:cNvPr id="1035" name="Title 1">
            <a:extLst>
              <a:ext uri="{FF2B5EF4-FFF2-40B4-BE49-F238E27FC236}">
                <a16:creationId xmlns:a16="http://schemas.microsoft.com/office/drawing/2014/main" id="{753E8E90-F59C-F344-DF91-4EAE33FD902F}"/>
              </a:ext>
            </a:extLst>
          </p:cNvPr>
          <p:cNvGraphicFramePr/>
          <p:nvPr>
            <p:extLst>
              <p:ext uri="{D42A27DB-BD31-4B8C-83A1-F6EECF244321}">
                <p14:modId xmlns:p14="http://schemas.microsoft.com/office/powerpoint/2010/main" val="983633181"/>
              </p:ext>
            </p:extLst>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1453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1">
            <a:extLst>
              <a:ext uri="{FF2B5EF4-FFF2-40B4-BE49-F238E27FC236}">
                <a16:creationId xmlns:a16="http://schemas.microsoft.com/office/drawing/2014/main" id="{B6ECEE03-918F-43ED-A7B3-F1BDE3FCE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A59E1EB-D03C-E255-2B36-69F9F9900C29}"/>
              </a:ext>
            </a:extLst>
          </p:cNvPr>
          <p:cNvSpPr txBox="1"/>
          <p:nvPr/>
        </p:nvSpPr>
        <p:spPr>
          <a:xfrm>
            <a:off x="836676" y="236629"/>
            <a:ext cx="10515600" cy="1270232"/>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600" i="1" kern="1200" spc="3000" baseline="-25000" dirty="0">
                <a:solidFill>
                  <a:schemeClr val="tx1"/>
                </a:solidFill>
                <a:effectLst>
                  <a:outerShdw blurRad="546100" sx="102000" sy="102000" algn="ctr" rotWithShape="0">
                    <a:prstClr val="black">
                      <a:alpha val="0"/>
                    </a:prstClr>
                  </a:outerShdw>
                </a:effectLst>
                <a:latin typeface="+mj-lt"/>
                <a:ea typeface="+mj-ea"/>
                <a:cs typeface="+mj-cs"/>
              </a:rPr>
              <a:t>RESULT</a:t>
            </a:r>
          </a:p>
        </p:txBody>
      </p:sp>
      <p:sp>
        <p:nvSpPr>
          <p:cNvPr id="14" name="sketch line">
            <a:extLst>
              <a:ext uri="{FF2B5EF4-FFF2-40B4-BE49-F238E27FC236}">
                <a16:creationId xmlns:a16="http://schemas.microsoft.com/office/drawing/2014/main" id="{010B55F0-C448-403A-8231-AD42A7BA27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2682" y="1661139"/>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3F67755-FA74-29E8-E658-94580DCBB5BC}"/>
              </a:ext>
            </a:extLst>
          </p:cNvPr>
          <p:cNvPicPr>
            <a:picLocks noChangeAspect="1"/>
          </p:cNvPicPr>
          <p:nvPr/>
        </p:nvPicPr>
        <p:blipFill rotWithShape="1">
          <a:blip r:embed="rId2">
            <a:extLst>
              <a:ext uri="{28A0092B-C50C-407E-A947-70E740481C1C}">
                <a14:useLocalDpi xmlns:a14="http://schemas.microsoft.com/office/drawing/2010/main" val="0"/>
              </a:ext>
            </a:extLst>
          </a:blip>
          <a:srcRect t="16887" r="-1" b="24908"/>
          <a:stretch/>
        </p:blipFill>
        <p:spPr bwMode="auto">
          <a:xfrm>
            <a:off x="510365" y="2604527"/>
            <a:ext cx="3524888" cy="3647338"/>
          </a:xfrm>
          <a:custGeom>
            <a:avLst/>
            <a:gdLst/>
            <a:ahLst/>
            <a:cxnLst/>
            <a:rect l="l" t="t" r="r" b="b"/>
            <a:pathLst>
              <a:path w="3524888" h="3647338">
                <a:moveTo>
                  <a:pt x="887181" y="60"/>
                </a:moveTo>
                <a:cubicBezTo>
                  <a:pt x="945946" y="-443"/>
                  <a:pt x="1004683" y="2214"/>
                  <a:pt x="1063120" y="9535"/>
                </a:cubicBezTo>
                <a:cubicBezTo>
                  <a:pt x="1192553" y="25206"/>
                  <a:pt x="1324035" y="29312"/>
                  <a:pt x="1454772" y="21769"/>
                </a:cubicBezTo>
                <a:cubicBezTo>
                  <a:pt x="1583729" y="15160"/>
                  <a:pt x="1712924" y="14714"/>
                  <a:pt x="1842239" y="16589"/>
                </a:cubicBezTo>
                <a:cubicBezTo>
                  <a:pt x="1958874" y="18285"/>
                  <a:pt x="2075629" y="18018"/>
                  <a:pt x="2192264" y="13196"/>
                </a:cubicBezTo>
                <a:cubicBezTo>
                  <a:pt x="2323253" y="7660"/>
                  <a:pt x="2454242" y="2928"/>
                  <a:pt x="2585114" y="13911"/>
                </a:cubicBezTo>
                <a:cubicBezTo>
                  <a:pt x="2699008" y="24482"/>
                  <a:pt x="2813668" y="29758"/>
                  <a:pt x="2928437" y="29714"/>
                </a:cubicBezTo>
                <a:cubicBezTo>
                  <a:pt x="3080601" y="28464"/>
                  <a:pt x="3232406" y="19625"/>
                  <a:pt x="3384330" y="14536"/>
                </a:cubicBezTo>
                <a:lnTo>
                  <a:pt x="3481468" y="12130"/>
                </a:lnTo>
                <a:lnTo>
                  <a:pt x="3481325" y="16098"/>
                </a:lnTo>
                <a:lnTo>
                  <a:pt x="3493308" y="84630"/>
                </a:lnTo>
                <a:lnTo>
                  <a:pt x="3493318" y="92959"/>
                </a:lnTo>
                <a:cubicBezTo>
                  <a:pt x="3495695" y="161085"/>
                  <a:pt x="3501168" y="229143"/>
                  <a:pt x="3512114" y="297090"/>
                </a:cubicBezTo>
                <a:cubicBezTo>
                  <a:pt x="3519231" y="340796"/>
                  <a:pt x="3524136" y="384681"/>
                  <a:pt x="3524809" y="428543"/>
                </a:cubicBezTo>
                <a:cubicBezTo>
                  <a:pt x="3525482" y="472405"/>
                  <a:pt x="3521924" y="516245"/>
                  <a:pt x="3512114" y="559861"/>
                </a:cubicBezTo>
                <a:cubicBezTo>
                  <a:pt x="3491119" y="656469"/>
                  <a:pt x="3485618" y="754605"/>
                  <a:pt x="3495724" y="852186"/>
                </a:cubicBezTo>
                <a:cubicBezTo>
                  <a:pt x="3504578" y="948437"/>
                  <a:pt x="3505176" y="1044867"/>
                  <a:pt x="3502664" y="1141386"/>
                </a:cubicBezTo>
                <a:cubicBezTo>
                  <a:pt x="3500391" y="1228440"/>
                  <a:pt x="3500750" y="1315584"/>
                  <a:pt x="3507210" y="1402639"/>
                </a:cubicBezTo>
                <a:cubicBezTo>
                  <a:pt x="3514626" y="1500407"/>
                  <a:pt x="3520966" y="1598176"/>
                  <a:pt x="3506252" y="1695857"/>
                </a:cubicBezTo>
                <a:cubicBezTo>
                  <a:pt x="3492089" y="1780866"/>
                  <a:pt x="3485019" y="1866447"/>
                  <a:pt x="3485079" y="1952109"/>
                </a:cubicBezTo>
                <a:cubicBezTo>
                  <a:pt x="3486753" y="2065682"/>
                  <a:pt x="3498595" y="2178986"/>
                  <a:pt x="3505415" y="2292381"/>
                </a:cubicBezTo>
                <a:cubicBezTo>
                  <a:pt x="3514746" y="2447918"/>
                  <a:pt x="3522761" y="2603544"/>
                  <a:pt x="3508406" y="2759171"/>
                </a:cubicBezTo>
                <a:cubicBezTo>
                  <a:pt x="3497997" y="2866762"/>
                  <a:pt x="3488427" y="2974352"/>
                  <a:pt x="3496442" y="3082389"/>
                </a:cubicBezTo>
                <a:cubicBezTo>
                  <a:pt x="3502066" y="3158639"/>
                  <a:pt x="3510200" y="3234980"/>
                  <a:pt x="3504816" y="3311409"/>
                </a:cubicBezTo>
                <a:lnTo>
                  <a:pt x="3500655" y="3407763"/>
                </a:lnTo>
                <a:lnTo>
                  <a:pt x="3500528" y="3407763"/>
                </a:lnTo>
                <a:lnTo>
                  <a:pt x="3500186" y="3418624"/>
                </a:lnTo>
                <a:lnTo>
                  <a:pt x="3498431" y="3459279"/>
                </a:lnTo>
                <a:lnTo>
                  <a:pt x="3498786" y="3476530"/>
                </a:lnTo>
                <a:lnTo>
                  <a:pt x="3500070" y="3476530"/>
                </a:lnTo>
                <a:lnTo>
                  <a:pt x="3504922" y="3592711"/>
                </a:lnTo>
                <a:lnTo>
                  <a:pt x="3504733" y="3642505"/>
                </a:lnTo>
                <a:lnTo>
                  <a:pt x="3344090" y="3645620"/>
                </a:lnTo>
                <a:cubicBezTo>
                  <a:pt x="3179267" y="3652578"/>
                  <a:pt x="3015642" y="3636699"/>
                  <a:pt x="2851776" y="3628492"/>
                </a:cubicBezTo>
                <a:cubicBezTo>
                  <a:pt x="2716167" y="3622675"/>
                  <a:pt x="2580186" y="3623335"/>
                  <a:pt x="2444683" y="3630454"/>
                </a:cubicBezTo>
                <a:cubicBezTo>
                  <a:pt x="2220221" y="3640802"/>
                  <a:pt x="1995758" y="3642229"/>
                  <a:pt x="1771055" y="3636431"/>
                </a:cubicBezTo>
                <a:cubicBezTo>
                  <a:pt x="1659183" y="3633576"/>
                  <a:pt x="1547429" y="3634736"/>
                  <a:pt x="1435676" y="3638305"/>
                </a:cubicBezTo>
                <a:cubicBezTo>
                  <a:pt x="1179420" y="3646601"/>
                  <a:pt x="923403" y="3637323"/>
                  <a:pt x="667265" y="3634558"/>
                </a:cubicBezTo>
                <a:cubicBezTo>
                  <a:pt x="569736" y="3633488"/>
                  <a:pt x="472205" y="3633665"/>
                  <a:pt x="374794" y="3637679"/>
                </a:cubicBezTo>
                <a:cubicBezTo>
                  <a:pt x="264415" y="3642140"/>
                  <a:pt x="154036" y="3643412"/>
                  <a:pt x="43657" y="3642932"/>
                </a:cubicBezTo>
                <a:lnTo>
                  <a:pt x="11965" y="3642429"/>
                </a:lnTo>
                <a:lnTo>
                  <a:pt x="24360" y="3479541"/>
                </a:lnTo>
                <a:cubicBezTo>
                  <a:pt x="26194" y="3423392"/>
                  <a:pt x="25594" y="3367189"/>
                  <a:pt x="22559" y="3311038"/>
                </a:cubicBezTo>
                <a:cubicBezTo>
                  <a:pt x="16343" y="3197955"/>
                  <a:pt x="-628" y="3084971"/>
                  <a:pt x="13594" y="2971689"/>
                </a:cubicBezTo>
                <a:cubicBezTo>
                  <a:pt x="38335" y="2776712"/>
                  <a:pt x="12519" y="2582431"/>
                  <a:pt x="4272" y="2387950"/>
                </a:cubicBezTo>
                <a:cubicBezTo>
                  <a:pt x="-3262" y="2237604"/>
                  <a:pt x="2250" y="2086990"/>
                  <a:pt x="20765" y="1937298"/>
                </a:cubicBezTo>
                <a:cubicBezTo>
                  <a:pt x="38958" y="1790576"/>
                  <a:pt x="37113" y="1642627"/>
                  <a:pt x="15268" y="1496252"/>
                </a:cubicBezTo>
                <a:cubicBezTo>
                  <a:pt x="7718" y="1430798"/>
                  <a:pt x="7400" y="1364898"/>
                  <a:pt x="14311" y="1299395"/>
                </a:cubicBezTo>
                <a:cubicBezTo>
                  <a:pt x="22640" y="1195064"/>
                  <a:pt x="20682" y="1090348"/>
                  <a:pt x="8455" y="986285"/>
                </a:cubicBezTo>
                <a:cubicBezTo>
                  <a:pt x="-8159" y="849535"/>
                  <a:pt x="3794" y="712390"/>
                  <a:pt x="9890" y="575540"/>
                </a:cubicBezTo>
                <a:cubicBezTo>
                  <a:pt x="14432" y="472556"/>
                  <a:pt x="17180" y="369671"/>
                  <a:pt x="12878" y="266688"/>
                </a:cubicBezTo>
                <a:lnTo>
                  <a:pt x="14418" y="21931"/>
                </a:lnTo>
                <a:lnTo>
                  <a:pt x="163536" y="23733"/>
                </a:lnTo>
                <a:cubicBezTo>
                  <a:pt x="346324" y="25875"/>
                  <a:pt x="528992" y="25875"/>
                  <a:pt x="711062" y="9535"/>
                </a:cubicBezTo>
                <a:cubicBezTo>
                  <a:pt x="769619" y="4223"/>
                  <a:pt x="828415" y="562"/>
                  <a:pt x="887181" y="60"/>
                </a:cubicBezTo>
                <a:close/>
              </a:path>
            </a:pathLst>
          </a:custGeom>
          <a:noFill/>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31E26F11-5304-23C7-ACD3-29F7953D5D8D}"/>
              </a:ext>
            </a:extLst>
          </p:cNvPr>
          <p:cNvPicPr>
            <a:picLocks noChangeAspect="1"/>
          </p:cNvPicPr>
          <p:nvPr/>
        </p:nvPicPr>
        <p:blipFill rotWithShape="1">
          <a:blip r:embed="rId3">
            <a:extLst>
              <a:ext uri="{28A0092B-C50C-407E-A947-70E740481C1C}">
                <a14:useLocalDpi xmlns:a14="http://schemas.microsoft.com/office/drawing/2010/main" val="0"/>
              </a:ext>
            </a:extLst>
          </a:blip>
          <a:srcRect t="30606" r="1" b="22831"/>
          <a:stretch/>
        </p:blipFill>
        <p:spPr bwMode="auto">
          <a:xfrm>
            <a:off x="4333556" y="2604527"/>
            <a:ext cx="3524888" cy="3647338"/>
          </a:xfrm>
          <a:custGeom>
            <a:avLst/>
            <a:gdLst/>
            <a:ahLst/>
            <a:cxnLst/>
            <a:rect l="l" t="t" r="r" b="b"/>
            <a:pathLst>
              <a:path w="3524888" h="3647338">
                <a:moveTo>
                  <a:pt x="887181" y="60"/>
                </a:moveTo>
                <a:cubicBezTo>
                  <a:pt x="945947" y="-443"/>
                  <a:pt x="1004683" y="2214"/>
                  <a:pt x="1063120" y="9535"/>
                </a:cubicBezTo>
                <a:cubicBezTo>
                  <a:pt x="1192553" y="25206"/>
                  <a:pt x="1324035" y="29312"/>
                  <a:pt x="1454772" y="21769"/>
                </a:cubicBezTo>
                <a:cubicBezTo>
                  <a:pt x="1583729" y="15160"/>
                  <a:pt x="1712924" y="14714"/>
                  <a:pt x="1842239" y="16589"/>
                </a:cubicBezTo>
                <a:cubicBezTo>
                  <a:pt x="1958874" y="18285"/>
                  <a:pt x="2075629" y="18018"/>
                  <a:pt x="2192264" y="13196"/>
                </a:cubicBezTo>
                <a:cubicBezTo>
                  <a:pt x="2323253" y="7660"/>
                  <a:pt x="2454242" y="2928"/>
                  <a:pt x="2585114" y="13911"/>
                </a:cubicBezTo>
                <a:cubicBezTo>
                  <a:pt x="2699008" y="24482"/>
                  <a:pt x="2813669" y="29758"/>
                  <a:pt x="2928437" y="29714"/>
                </a:cubicBezTo>
                <a:cubicBezTo>
                  <a:pt x="3080601" y="28464"/>
                  <a:pt x="3232406" y="19625"/>
                  <a:pt x="3384330" y="14536"/>
                </a:cubicBezTo>
                <a:lnTo>
                  <a:pt x="3481468" y="12130"/>
                </a:lnTo>
                <a:lnTo>
                  <a:pt x="3481325" y="16098"/>
                </a:lnTo>
                <a:lnTo>
                  <a:pt x="3493308" y="84630"/>
                </a:lnTo>
                <a:lnTo>
                  <a:pt x="3493318" y="92959"/>
                </a:lnTo>
                <a:cubicBezTo>
                  <a:pt x="3495695" y="161085"/>
                  <a:pt x="3501169" y="229143"/>
                  <a:pt x="3512114" y="297090"/>
                </a:cubicBezTo>
                <a:cubicBezTo>
                  <a:pt x="3519231" y="340796"/>
                  <a:pt x="3524136" y="384681"/>
                  <a:pt x="3524809" y="428543"/>
                </a:cubicBezTo>
                <a:cubicBezTo>
                  <a:pt x="3525482" y="472405"/>
                  <a:pt x="3521924" y="516245"/>
                  <a:pt x="3512114" y="559861"/>
                </a:cubicBezTo>
                <a:cubicBezTo>
                  <a:pt x="3491119" y="656469"/>
                  <a:pt x="3485618" y="754605"/>
                  <a:pt x="3495724" y="852186"/>
                </a:cubicBezTo>
                <a:cubicBezTo>
                  <a:pt x="3504578" y="948437"/>
                  <a:pt x="3505176" y="1044867"/>
                  <a:pt x="3502664" y="1141386"/>
                </a:cubicBezTo>
                <a:cubicBezTo>
                  <a:pt x="3500391" y="1228440"/>
                  <a:pt x="3500750" y="1315584"/>
                  <a:pt x="3507210" y="1402639"/>
                </a:cubicBezTo>
                <a:cubicBezTo>
                  <a:pt x="3514626" y="1500407"/>
                  <a:pt x="3520966" y="1598176"/>
                  <a:pt x="3506252" y="1695857"/>
                </a:cubicBezTo>
                <a:cubicBezTo>
                  <a:pt x="3492089" y="1780866"/>
                  <a:pt x="3485019" y="1866447"/>
                  <a:pt x="3485079" y="1952109"/>
                </a:cubicBezTo>
                <a:cubicBezTo>
                  <a:pt x="3486753" y="2065682"/>
                  <a:pt x="3498596" y="2178986"/>
                  <a:pt x="3505415" y="2292381"/>
                </a:cubicBezTo>
                <a:cubicBezTo>
                  <a:pt x="3514746" y="2447918"/>
                  <a:pt x="3522761" y="2603544"/>
                  <a:pt x="3508406" y="2759171"/>
                </a:cubicBezTo>
                <a:cubicBezTo>
                  <a:pt x="3497997" y="2866762"/>
                  <a:pt x="3488428" y="2974352"/>
                  <a:pt x="3496442" y="3082389"/>
                </a:cubicBezTo>
                <a:cubicBezTo>
                  <a:pt x="3502066" y="3158639"/>
                  <a:pt x="3510200" y="3234980"/>
                  <a:pt x="3504816" y="3311409"/>
                </a:cubicBezTo>
                <a:lnTo>
                  <a:pt x="3500655" y="3407763"/>
                </a:lnTo>
                <a:lnTo>
                  <a:pt x="3500528" y="3407763"/>
                </a:lnTo>
                <a:lnTo>
                  <a:pt x="3500186" y="3418624"/>
                </a:lnTo>
                <a:lnTo>
                  <a:pt x="3498431" y="3459279"/>
                </a:lnTo>
                <a:lnTo>
                  <a:pt x="3498786" y="3476530"/>
                </a:lnTo>
                <a:lnTo>
                  <a:pt x="3500070" y="3476530"/>
                </a:lnTo>
                <a:lnTo>
                  <a:pt x="3504922" y="3592711"/>
                </a:lnTo>
                <a:lnTo>
                  <a:pt x="3504733" y="3642505"/>
                </a:lnTo>
                <a:lnTo>
                  <a:pt x="3344090" y="3645620"/>
                </a:lnTo>
                <a:cubicBezTo>
                  <a:pt x="3179268" y="3652578"/>
                  <a:pt x="3015642" y="3636699"/>
                  <a:pt x="2851776" y="3628492"/>
                </a:cubicBezTo>
                <a:cubicBezTo>
                  <a:pt x="2716167" y="3622675"/>
                  <a:pt x="2580186" y="3623335"/>
                  <a:pt x="2444683" y="3630454"/>
                </a:cubicBezTo>
                <a:cubicBezTo>
                  <a:pt x="2220221" y="3640802"/>
                  <a:pt x="1995758" y="3642229"/>
                  <a:pt x="1771055" y="3636431"/>
                </a:cubicBezTo>
                <a:cubicBezTo>
                  <a:pt x="1659183" y="3633576"/>
                  <a:pt x="1547429" y="3634736"/>
                  <a:pt x="1435676" y="3638305"/>
                </a:cubicBezTo>
                <a:cubicBezTo>
                  <a:pt x="1179420" y="3646601"/>
                  <a:pt x="923403" y="3637323"/>
                  <a:pt x="667265" y="3634558"/>
                </a:cubicBezTo>
                <a:cubicBezTo>
                  <a:pt x="569736" y="3633488"/>
                  <a:pt x="472205" y="3633665"/>
                  <a:pt x="374794" y="3637679"/>
                </a:cubicBezTo>
                <a:cubicBezTo>
                  <a:pt x="264415" y="3642140"/>
                  <a:pt x="154036" y="3643412"/>
                  <a:pt x="43657" y="3642932"/>
                </a:cubicBezTo>
                <a:lnTo>
                  <a:pt x="11965" y="3642429"/>
                </a:lnTo>
                <a:lnTo>
                  <a:pt x="24360" y="3479541"/>
                </a:lnTo>
                <a:cubicBezTo>
                  <a:pt x="26194" y="3423392"/>
                  <a:pt x="25594" y="3367189"/>
                  <a:pt x="22559" y="3311038"/>
                </a:cubicBezTo>
                <a:cubicBezTo>
                  <a:pt x="16343" y="3197955"/>
                  <a:pt x="-628" y="3084971"/>
                  <a:pt x="13594" y="2971689"/>
                </a:cubicBezTo>
                <a:cubicBezTo>
                  <a:pt x="38335" y="2776712"/>
                  <a:pt x="12519" y="2582431"/>
                  <a:pt x="4272" y="2387950"/>
                </a:cubicBezTo>
                <a:cubicBezTo>
                  <a:pt x="-3262" y="2237604"/>
                  <a:pt x="2250" y="2086990"/>
                  <a:pt x="20765" y="1937298"/>
                </a:cubicBezTo>
                <a:cubicBezTo>
                  <a:pt x="38958" y="1790576"/>
                  <a:pt x="37113" y="1642627"/>
                  <a:pt x="15268" y="1496252"/>
                </a:cubicBezTo>
                <a:cubicBezTo>
                  <a:pt x="7718" y="1430798"/>
                  <a:pt x="7400" y="1364898"/>
                  <a:pt x="14311" y="1299395"/>
                </a:cubicBezTo>
                <a:cubicBezTo>
                  <a:pt x="22640" y="1195064"/>
                  <a:pt x="20682" y="1090348"/>
                  <a:pt x="8455" y="986285"/>
                </a:cubicBezTo>
                <a:cubicBezTo>
                  <a:pt x="-8159" y="849535"/>
                  <a:pt x="3794" y="712390"/>
                  <a:pt x="9890" y="575540"/>
                </a:cubicBezTo>
                <a:cubicBezTo>
                  <a:pt x="14432" y="472556"/>
                  <a:pt x="17180" y="369671"/>
                  <a:pt x="12878" y="266688"/>
                </a:cubicBezTo>
                <a:lnTo>
                  <a:pt x="14418" y="21931"/>
                </a:lnTo>
                <a:lnTo>
                  <a:pt x="163536" y="23733"/>
                </a:lnTo>
                <a:cubicBezTo>
                  <a:pt x="346324" y="25875"/>
                  <a:pt x="528992" y="25875"/>
                  <a:pt x="711062" y="9535"/>
                </a:cubicBezTo>
                <a:cubicBezTo>
                  <a:pt x="769619" y="4223"/>
                  <a:pt x="828415" y="562"/>
                  <a:pt x="887181" y="60"/>
                </a:cubicBezTo>
                <a:close/>
              </a:path>
            </a:pathLst>
          </a:custGeom>
          <a:noFill/>
        </p:spPr>
      </p:pic>
      <p:pic>
        <p:nvPicPr>
          <p:cNvPr id="5" name="Picture 4">
            <a:extLst>
              <a:ext uri="{FF2B5EF4-FFF2-40B4-BE49-F238E27FC236}">
                <a16:creationId xmlns:a16="http://schemas.microsoft.com/office/drawing/2014/main" id="{9266378A-391F-E8E5-3550-CE509BFEA207}"/>
              </a:ext>
            </a:extLst>
          </p:cNvPr>
          <p:cNvPicPr>
            <a:picLocks noChangeAspect="1"/>
          </p:cNvPicPr>
          <p:nvPr/>
        </p:nvPicPr>
        <p:blipFill rotWithShape="1">
          <a:blip r:embed="rId4">
            <a:extLst>
              <a:ext uri="{28A0092B-C50C-407E-A947-70E740481C1C}">
                <a14:useLocalDpi xmlns:a14="http://schemas.microsoft.com/office/drawing/2010/main" val="0"/>
              </a:ext>
            </a:extLst>
          </a:blip>
          <a:srcRect t="5362" r="3" b="17035"/>
          <a:stretch/>
        </p:blipFill>
        <p:spPr bwMode="auto">
          <a:xfrm>
            <a:off x="8156747" y="2604528"/>
            <a:ext cx="3524888" cy="3647338"/>
          </a:xfrm>
          <a:custGeom>
            <a:avLst/>
            <a:gdLst/>
            <a:ahLst/>
            <a:cxnLst/>
            <a:rect l="l" t="t" r="r" b="b"/>
            <a:pathLst>
              <a:path w="3524888" h="3647338">
                <a:moveTo>
                  <a:pt x="887180" y="60"/>
                </a:moveTo>
                <a:cubicBezTo>
                  <a:pt x="945946" y="-442"/>
                  <a:pt x="1004683" y="2214"/>
                  <a:pt x="1063120" y="9535"/>
                </a:cubicBezTo>
                <a:cubicBezTo>
                  <a:pt x="1192553" y="25206"/>
                  <a:pt x="1324035" y="29312"/>
                  <a:pt x="1454772" y="21769"/>
                </a:cubicBezTo>
                <a:cubicBezTo>
                  <a:pt x="1583729" y="15160"/>
                  <a:pt x="1712924" y="14714"/>
                  <a:pt x="1842239" y="16589"/>
                </a:cubicBezTo>
                <a:cubicBezTo>
                  <a:pt x="1958874" y="18285"/>
                  <a:pt x="2075628" y="18018"/>
                  <a:pt x="2192263" y="13196"/>
                </a:cubicBezTo>
                <a:cubicBezTo>
                  <a:pt x="2323253" y="7660"/>
                  <a:pt x="2454242" y="2928"/>
                  <a:pt x="2585113" y="13911"/>
                </a:cubicBezTo>
                <a:cubicBezTo>
                  <a:pt x="2699008" y="24482"/>
                  <a:pt x="2813668" y="29758"/>
                  <a:pt x="2928437" y="29714"/>
                </a:cubicBezTo>
                <a:cubicBezTo>
                  <a:pt x="3080601" y="28464"/>
                  <a:pt x="3232406" y="19625"/>
                  <a:pt x="3384330" y="14536"/>
                </a:cubicBezTo>
                <a:lnTo>
                  <a:pt x="3481468" y="12130"/>
                </a:lnTo>
                <a:lnTo>
                  <a:pt x="3481325" y="16098"/>
                </a:lnTo>
                <a:lnTo>
                  <a:pt x="3493308" y="84630"/>
                </a:lnTo>
                <a:lnTo>
                  <a:pt x="3493318" y="92959"/>
                </a:lnTo>
                <a:cubicBezTo>
                  <a:pt x="3495694" y="161085"/>
                  <a:pt x="3501168" y="229143"/>
                  <a:pt x="3512114" y="297090"/>
                </a:cubicBezTo>
                <a:cubicBezTo>
                  <a:pt x="3519231" y="340796"/>
                  <a:pt x="3524136" y="384681"/>
                  <a:pt x="3524809" y="428543"/>
                </a:cubicBezTo>
                <a:cubicBezTo>
                  <a:pt x="3525482" y="472405"/>
                  <a:pt x="3521923" y="516245"/>
                  <a:pt x="3512114" y="559861"/>
                </a:cubicBezTo>
                <a:cubicBezTo>
                  <a:pt x="3491119" y="656469"/>
                  <a:pt x="3485617" y="754605"/>
                  <a:pt x="3495724" y="852186"/>
                </a:cubicBezTo>
                <a:cubicBezTo>
                  <a:pt x="3504577" y="948437"/>
                  <a:pt x="3505176" y="1044867"/>
                  <a:pt x="3502664" y="1141386"/>
                </a:cubicBezTo>
                <a:cubicBezTo>
                  <a:pt x="3500391" y="1228440"/>
                  <a:pt x="3500749" y="1315584"/>
                  <a:pt x="3507210" y="1402639"/>
                </a:cubicBezTo>
                <a:cubicBezTo>
                  <a:pt x="3514626" y="1500407"/>
                  <a:pt x="3520966" y="1598176"/>
                  <a:pt x="3506251" y="1695857"/>
                </a:cubicBezTo>
                <a:cubicBezTo>
                  <a:pt x="3492089" y="1780866"/>
                  <a:pt x="3485019" y="1866447"/>
                  <a:pt x="3485079" y="1952109"/>
                </a:cubicBezTo>
                <a:cubicBezTo>
                  <a:pt x="3486753" y="2065682"/>
                  <a:pt x="3498595" y="2178986"/>
                  <a:pt x="3505414" y="2292381"/>
                </a:cubicBezTo>
                <a:cubicBezTo>
                  <a:pt x="3514746" y="2447918"/>
                  <a:pt x="3522760" y="2603544"/>
                  <a:pt x="3508405" y="2759171"/>
                </a:cubicBezTo>
                <a:cubicBezTo>
                  <a:pt x="3497997" y="2866762"/>
                  <a:pt x="3488427" y="2974352"/>
                  <a:pt x="3496442" y="3082389"/>
                </a:cubicBezTo>
                <a:cubicBezTo>
                  <a:pt x="3502065" y="3158639"/>
                  <a:pt x="3510200" y="3234980"/>
                  <a:pt x="3504816" y="3311409"/>
                </a:cubicBezTo>
                <a:lnTo>
                  <a:pt x="3500655" y="3407763"/>
                </a:lnTo>
                <a:lnTo>
                  <a:pt x="3500528" y="3407763"/>
                </a:lnTo>
                <a:lnTo>
                  <a:pt x="3500186" y="3418624"/>
                </a:lnTo>
                <a:lnTo>
                  <a:pt x="3498431" y="3459279"/>
                </a:lnTo>
                <a:lnTo>
                  <a:pt x="3498786" y="3476530"/>
                </a:lnTo>
                <a:lnTo>
                  <a:pt x="3500070" y="3476530"/>
                </a:lnTo>
                <a:lnTo>
                  <a:pt x="3504922" y="3592711"/>
                </a:lnTo>
                <a:lnTo>
                  <a:pt x="3504733" y="3642505"/>
                </a:lnTo>
                <a:lnTo>
                  <a:pt x="3344090" y="3645620"/>
                </a:lnTo>
                <a:cubicBezTo>
                  <a:pt x="3179267" y="3652578"/>
                  <a:pt x="3015642" y="3636699"/>
                  <a:pt x="2851776" y="3628492"/>
                </a:cubicBezTo>
                <a:cubicBezTo>
                  <a:pt x="2716167" y="3622675"/>
                  <a:pt x="2580186" y="3623335"/>
                  <a:pt x="2444683" y="3630454"/>
                </a:cubicBezTo>
                <a:cubicBezTo>
                  <a:pt x="2220221" y="3640802"/>
                  <a:pt x="1995757" y="3642229"/>
                  <a:pt x="1771055" y="3636431"/>
                </a:cubicBezTo>
                <a:cubicBezTo>
                  <a:pt x="1659183" y="3633576"/>
                  <a:pt x="1547429" y="3634736"/>
                  <a:pt x="1435675" y="3638305"/>
                </a:cubicBezTo>
                <a:cubicBezTo>
                  <a:pt x="1179419" y="3646601"/>
                  <a:pt x="923403" y="3637323"/>
                  <a:pt x="667265" y="3634558"/>
                </a:cubicBezTo>
                <a:cubicBezTo>
                  <a:pt x="569736" y="3633488"/>
                  <a:pt x="472205" y="3633665"/>
                  <a:pt x="374793" y="3637679"/>
                </a:cubicBezTo>
                <a:cubicBezTo>
                  <a:pt x="264415" y="3642140"/>
                  <a:pt x="154036" y="3643412"/>
                  <a:pt x="43657" y="3642932"/>
                </a:cubicBezTo>
                <a:lnTo>
                  <a:pt x="11965" y="3642429"/>
                </a:lnTo>
                <a:lnTo>
                  <a:pt x="24360" y="3479541"/>
                </a:lnTo>
                <a:cubicBezTo>
                  <a:pt x="26194" y="3423392"/>
                  <a:pt x="25594" y="3367189"/>
                  <a:pt x="22559" y="3311038"/>
                </a:cubicBezTo>
                <a:cubicBezTo>
                  <a:pt x="16343" y="3197955"/>
                  <a:pt x="-628" y="3084971"/>
                  <a:pt x="13594" y="2971689"/>
                </a:cubicBezTo>
                <a:cubicBezTo>
                  <a:pt x="38335" y="2776712"/>
                  <a:pt x="12519" y="2582431"/>
                  <a:pt x="4272" y="2387950"/>
                </a:cubicBezTo>
                <a:cubicBezTo>
                  <a:pt x="-3262" y="2237604"/>
                  <a:pt x="2250" y="2086990"/>
                  <a:pt x="20765" y="1937298"/>
                </a:cubicBezTo>
                <a:cubicBezTo>
                  <a:pt x="38958" y="1790576"/>
                  <a:pt x="37113" y="1642627"/>
                  <a:pt x="15268" y="1496252"/>
                </a:cubicBezTo>
                <a:cubicBezTo>
                  <a:pt x="7718" y="1430798"/>
                  <a:pt x="7400" y="1364898"/>
                  <a:pt x="14311" y="1299395"/>
                </a:cubicBezTo>
                <a:cubicBezTo>
                  <a:pt x="22640" y="1195064"/>
                  <a:pt x="20682" y="1090348"/>
                  <a:pt x="8455" y="986285"/>
                </a:cubicBezTo>
                <a:cubicBezTo>
                  <a:pt x="-8159" y="849535"/>
                  <a:pt x="3794" y="712390"/>
                  <a:pt x="9890" y="575540"/>
                </a:cubicBezTo>
                <a:cubicBezTo>
                  <a:pt x="14432" y="472556"/>
                  <a:pt x="17180" y="369671"/>
                  <a:pt x="12878" y="266688"/>
                </a:cubicBezTo>
                <a:lnTo>
                  <a:pt x="14418" y="21931"/>
                </a:lnTo>
                <a:lnTo>
                  <a:pt x="163536" y="23733"/>
                </a:lnTo>
                <a:cubicBezTo>
                  <a:pt x="346324" y="25875"/>
                  <a:pt x="528992" y="25875"/>
                  <a:pt x="711061" y="9535"/>
                </a:cubicBezTo>
                <a:cubicBezTo>
                  <a:pt x="769618" y="4223"/>
                  <a:pt x="828414" y="562"/>
                  <a:pt x="887180" y="60"/>
                </a:cubicBezTo>
                <a:close/>
              </a:path>
            </a:pathLst>
          </a:custGeom>
          <a:noFill/>
          <a:extLst>
            <a:ext uri="{53640926-AAD7-44D8-BBD7-CCE9431645EC}">
              <a14:shadowObscured xmlns:a14="http://schemas.microsoft.com/office/drawing/2010/main"/>
            </a:ext>
          </a:extLst>
        </p:spPr>
      </p:pic>
    </p:spTree>
    <p:extLst>
      <p:ext uri="{BB962C8B-B14F-4D97-AF65-F5344CB8AC3E}">
        <p14:creationId xmlns:p14="http://schemas.microsoft.com/office/powerpoint/2010/main" val="3320489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0" name="Rectangle 104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513B63-AA10-1F5D-61B9-47DCA148707C}"/>
              </a:ext>
            </a:extLst>
          </p:cNvPr>
          <p:cNvSpPr>
            <a:spLocks noGrp="1"/>
          </p:cNvSpPr>
          <p:nvPr>
            <p:ph type="title"/>
          </p:nvPr>
        </p:nvSpPr>
        <p:spPr>
          <a:xfrm>
            <a:off x="630936" y="640080"/>
            <a:ext cx="4818888" cy="826201"/>
          </a:xfrm>
        </p:spPr>
        <p:txBody>
          <a:bodyPr vert="horz" lIns="91440" tIns="45720" rIns="91440" bIns="45720" rtlCol="0" anchor="b">
            <a:normAutofit fontScale="90000"/>
          </a:bodyPr>
          <a:lstStyle/>
          <a:p>
            <a:r>
              <a:rPr lang="en-US" sz="5400" b="1" kern="1200" dirty="0">
                <a:solidFill>
                  <a:schemeClr val="tx1"/>
                </a:solidFill>
                <a:latin typeface="+mj-lt"/>
                <a:ea typeface="+mj-ea"/>
                <a:cs typeface="+mj-cs"/>
              </a:rPr>
              <a:t>Abstract</a:t>
            </a:r>
            <a:r>
              <a:rPr lang="en-US" sz="5400" kern="1200" dirty="0">
                <a:solidFill>
                  <a:schemeClr val="tx1"/>
                </a:solidFill>
                <a:latin typeface="+mj-lt"/>
                <a:ea typeface="+mj-ea"/>
                <a:cs typeface="+mj-cs"/>
              </a:rPr>
              <a:t> </a:t>
            </a:r>
            <a:endParaRPr lang="en-US" sz="5400" b="1" kern="1200" dirty="0">
              <a:solidFill>
                <a:schemeClr val="tx1"/>
              </a:solidFill>
              <a:effectLst>
                <a:outerShdw blurRad="38100" dist="38100" dir="2700000" algn="tl">
                  <a:srgbClr val="000000">
                    <a:alpha val="43137"/>
                  </a:srgbClr>
                </a:outerShdw>
              </a:effectLst>
              <a:latin typeface="+mj-lt"/>
              <a:ea typeface="+mj-ea"/>
              <a:cs typeface="+mj-cs"/>
            </a:endParaRPr>
          </a:p>
        </p:txBody>
      </p:sp>
      <p:sp>
        <p:nvSpPr>
          <p:cNvPr id="105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Title 1">
            <a:extLst>
              <a:ext uri="{FF2B5EF4-FFF2-40B4-BE49-F238E27FC236}">
                <a16:creationId xmlns:a16="http://schemas.microsoft.com/office/drawing/2014/main" id="{A701F9C7-D8C7-247E-BDCD-8E59A521B1B8}"/>
              </a:ext>
            </a:extLst>
          </p:cNvPr>
          <p:cNvSpPr txBox="1">
            <a:spLocks/>
          </p:cNvSpPr>
          <p:nvPr/>
        </p:nvSpPr>
        <p:spPr>
          <a:xfrm>
            <a:off x="630935" y="2660904"/>
            <a:ext cx="6973631" cy="294124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algn="just">
              <a:spcBef>
                <a:spcPts val="0"/>
              </a:spcBef>
              <a:spcAft>
                <a:spcPts val="600"/>
              </a:spcAft>
            </a:pPr>
            <a:r>
              <a:rPr lang="en-US" sz="1600" dirty="0">
                <a:effectLst/>
                <a:latin typeface="Times New Roman" panose="02020603050405020304" pitchFamily="18" charset="0"/>
                <a:ea typeface="+mn-ea"/>
                <a:cs typeface="Times New Roman" panose="02020603050405020304" pitchFamily="18" charset="0"/>
              </a:rPr>
              <a:t>The system aims to provide real-time protection to women in emergency situations. The system is equipped with a GPS module (Neo 6m v2) which provides the current location of the user. This information is sent to a designated guardian or emergency contact via SMS using the SIM 800L GSM module. In case the user presses the emergency button, the system sends an SMS to the designated guardian with the user's current location and an emergency message.</a:t>
            </a:r>
          </a:p>
          <a:p>
            <a:pPr marR="0" algn="just">
              <a:spcBef>
                <a:spcPts val="0"/>
              </a:spcBef>
              <a:spcAft>
                <a:spcPts val="600"/>
              </a:spcAft>
            </a:pPr>
            <a:r>
              <a:rPr lang="en-US" sz="1600" dirty="0">
                <a:effectLst/>
                <a:latin typeface="Times New Roman" panose="02020603050405020304" pitchFamily="18" charset="0"/>
                <a:ea typeface="+mn-ea"/>
                <a:cs typeface="Times New Roman" panose="02020603050405020304" pitchFamily="18" charset="0"/>
              </a:rPr>
              <a:t>The system uses the ESP 32 microcontroller to integrate all the components and ensure their seamless operation. The microcontroller ensures that the system is constantly monitoring the user's location and sending regular updates to the guardian. In case of an emergency, the microcontroller sends an emergency alert to the designated guardian. The system is designed to be portable and can be carried by the user at all times. The compact size and low power consumption of the components ensure that the system is convenient to use and can be operated for extended periods on a single charge.</a:t>
            </a:r>
          </a:p>
          <a:p>
            <a:pPr marR="0" algn="just">
              <a:spcBef>
                <a:spcPts val="0"/>
              </a:spcBef>
              <a:spcAft>
                <a:spcPts val="600"/>
              </a:spcAft>
            </a:pPr>
            <a:r>
              <a:rPr lang="en-US" sz="1600" dirty="0">
                <a:effectLst/>
                <a:latin typeface="Times New Roman" panose="02020603050405020304" pitchFamily="18" charset="0"/>
                <a:ea typeface="+mn-ea"/>
                <a:cs typeface="Times New Roman" panose="02020603050405020304" pitchFamily="18" charset="0"/>
              </a:rPr>
              <a:t> Overall, the woman safety system using the SIM 800L GSM module, Neo 6m v2 GPS module, and ESP 32 microcontroller is a reliable and effective solution for providing real-time protection to women in emergency situations.</a:t>
            </a:r>
          </a:p>
        </p:txBody>
      </p:sp>
      <p:pic>
        <p:nvPicPr>
          <p:cNvPr id="4" name="Picture 2">
            <a:extLst>
              <a:ext uri="{FF2B5EF4-FFF2-40B4-BE49-F238E27FC236}">
                <a16:creationId xmlns:a16="http://schemas.microsoft.com/office/drawing/2014/main" id="{73FEAEB8-E1F1-0E76-0C9E-D5601882E6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05" r="7024"/>
          <a:stretch/>
        </p:blipFill>
        <p:spPr bwMode="auto">
          <a:xfrm>
            <a:off x="7706658" y="1679750"/>
            <a:ext cx="3851357" cy="3498500"/>
          </a:xfrm>
          <a:prstGeom prst="rect">
            <a:avLst/>
          </a:prstGeom>
          <a:noFill/>
          <a:extLst>
            <a:ext uri="{909E8E84-426E-40DD-AFC4-6F175D3DCCD1}">
              <a14:hiddenFill xmlns:a14="http://schemas.microsoft.com/office/drawing/2010/main">
                <a:solidFill>
                  <a:srgbClr val="FFFFFF"/>
                </a:solidFill>
              </a14:hiddenFill>
            </a:ext>
          </a:extLst>
        </p:spPr>
      </p:pic>
      <p:sp>
        <p:nvSpPr>
          <p:cNvPr id="1030" name="Title 1">
            <a:extLst>
              <a:ext uri="{FF2B5EF4-FFF2-40B4-BE49-F238E27FC236}">
                <a16:creationId xmlns:a16="http://schemas.microsoft.com/office/drawing/2014/main" id="{74060DE9-57EC-6E49-859F-2A167F4348F5}"/>
              </a:ext>
            </a:extLst>
          </p:cNvPr>
          <p:cNvSpPr txBox="1">
            <a:spLocks/>
          </p:cNvSpPr>
          <p:nvPr/>
        </p:nvSpPr>
        <p:spPr>
          <a:xfrm>
            <a:off x="6960093" y="4387180"/>
            <a:ext cx="6374907" cy="164278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IN"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31" name="Title 1">
            <a:extLst>
              <a:ext uri="{FF2B5EF4-FFF2-40B4-BE49-F238E27FC236}">
                <a16:creationId xmlns:a16="http://schemas.microsoft.com/office/drawing/2014/main" id="{B63EB781-10BE-FA9C-31B3-CE18B2D7CD1E}"/>
              </a:ext>
            </a:extLst>
          </p:cNvPr>
          <p:cNvSpPr txBox="1">
            <a:spLocks/>
          </p:cNvSpPr>
          <p:nvPr/>
        </p:nvSpPr>
        <p:spPr>
          <a:xfrm>
            <a:off x="6858000" y="3614363"/>
            <a:ext cx="6374907" cy="189167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IN" sz="18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C0470E07-6044-D5E8-2B37-07643303BE34}"/>
              </a:ext>
            </a:extLst>
          </p:cNvPr>
          <p:cNvSpPr txBox="1">
            <a:spLocks/>
          </p:cNvSpPr>
          <p:nvPr/>
        </p:nvSpPr>
        <p:spPr>
          <a:xfrm>
            <a:off x="-3224814" y="-347664"/>
            <a:ext cx="2656538" cy="6998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4000" b="1" dirty="0">
              <a:latin typeface="Raleway bold"/>
            </a:endParaRPr>
          </a:p>
        </p:txBody>
      </p:sp>
    </p:spTree>
    <p:extLst>
      <p:ext uri="{BB962C8B-B14F-4D97-AF65-F5344CB8AC3E}">
        <p14:creationId xmlns:p14="http://schemas.microsoft.com/office/powerpoint/2010/main" val="31274160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6" name="Rectangle 1035">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47" name="Rectangle 1037">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48" name="Rectangle 1039">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3513B63-AA10-1F5D-61B9-47DCA148707C}"/>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sz="4000" b="1" kern="1200">
                <a:solidFill>
                  <a:schemeClr val="tx1"/>
                </a:solidFill>
                <a:latin typeface="+mj-lt"/>
                <a:ea typeface="+mj-ea"/>
                <a:cs typeface="+mj-cs"/>
              </a:rPr>
              <a:t>CONCLUSION</a:t>
            </a:r>
          </a:p>
        </p:txBody>
      </p:sp>
      <p:sp>
        <p:nvSpPr>
          <p:cNvPr id="1049" name="Rectangle 1041">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Title 1">
            <a:extLst>
              <a:ext uri="{FF2B5EF4-FFF2-40B4-BE49-F238E27FC236}">
                <a16:creationId xmlns:a16="http://schemas.microsoft.com/office/drawing/2014/main" id="{A765BEC4-E038-4566-9304-576179D20687}"/>
              </a:ext>
            </a:extLst>
          </p:cNvPr>
          <p:cNvSpPr txBox="1">
            <a:spLocks/>
          </p:cNvSpPr>
          <p:nvPr/>
        </p:nvSpPr>
        <p:spPr>
          <a:xfrm>
            <a:off x="1115568" y="2481943"/>
            <a:ext cx="10168128" cy="369502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spcAft>
                <a:spcPts val="600"/>
              </a:spcAft>
            </a:pPr>
            <a:r>
              <a:rPr lang="en-US" sz="2400" dirty="0">
                <a:latin typeface="Times New Roman" panose="02020603050405020304" pitchFamily="18" charset="0"/>
                <a:ea typeface="+mn-ea"/>
                <a:cs typeface="Times New Roman" panose="02020603050405020304" pitchFamily="18" charset="0"/>
              </a:rPr>
              <a:t>In conclusion, the woman safety system using ESP32, NEO 6M V2 GPS tracker, and SIM 800L GSM module is an effective and efficient system designed to ensure the safety of women. With this system, women can feel safe and secure, knowing that their location is constantly being monitored, and they can send an SOS message in case of an emergency. The ESP32 provides the necessary computational power to control the system, while the NEO 6M V2 GPS tracker allows for accurate location tracking. The SIM 800L GSM module facilitates communication with emergency services and loved ones. This system can be a game-changer in ensuring women's safety, and it has the potential to save lives.</a:t>
            </a:r>
          </a:p>
        </p:txBody>
      </p:sp>
      <p:sp>
        <p:nvSpPr>
          <p:cNvPr id="1029" name="Title 1">
            <a:extLst>
              <a:ext uri="{FF2B5EF4-FFF2-40B4-BE49-F238E27FC236}">
                <a16:creationId xmlns:a16="http://schemas.microsoft.com/office/drawing/2014/main" id="{A701F9C7-D8C7-247E-BDCD-8E59A521B1B8}"/>
              </a:ext>
            </a:extLst>
          </p:cNvPr>
          <p:cNvSpPr txBox="1">
            <a:spLocks/>
          </p:cNvSpPr>
          <p:nvPr/>
        </p:nvSpPr>
        <p:spPr>
          <a:xfrm>
            <a:off x="189868" y="4637358"/>
            <a:ext cx="6374907" cy="164278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IN"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30" name="Title 1">
            <a:extLst>
              <a:ext uri="{FF2B5EF4-FFF2-40B4-BE49-F238E27FC236}">
                <a16:creationId xmlns:a16="http://schemas.microsoft.com/office/drawing/2014/main" id="{74060DE9-57EC-6E49-859F-2A167F4348F5}"/>
              </a:ext>
            </a:extLst>
          </p:cNvPr>
          <p:cNvSpPr txBox="1">
            <a:spLocks/>
          </p:cNvSpPr>
          <p:nvPr/>
        </p:nvSpPr>
        <p:spPr>
          <a:xfrm>
            <a:off x="6960093" y="4387180"/>
            <a:ext cx="6374907" cy="164278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IN"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31" name="Title 1">
            <a:extLst>
              <a:ext uri="{FF2B5EF4-FFF2-40B4-BE49-F238E27FC236}">
                <a16:creationId xmlns:a16="http://schemas.microsoft.com/office/drawing/2014/main" id="{B63EB781-10BE-FA9C-31B3-CE18B2D7CD1E}"/>
              </a:ext>
            </a:extLst>
          </p:cNvPr>
          <p:cNvSpPr txBox="1">
            <a:spLocks/>
          </p:cNvSpPr>
          <p:nvPr/>
        </p:nvSpPr>
        <p:spPr>
          <a:xfrm>
            <a:off x="6858000" y="3614363"/>
            <a:ext cx="6374907" cy="189167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IN" sz="18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C0470E07-6044-D5E8-2B37-07643303BE34}"/>
              </a:ext>
            </a:extLst>
          </p:cNvPr>
          <p:cNvSpPr txBox="1">
            <a:spLocks/>
          </p:cNvSpPr>
          <p:nvPr/>
        </p:nvSpPr>
        <p:spPr>
          <a:xfrm>
            <a:off x="-3224814" y="-347664"/>
            <a:ext cx="2656538" cy="6998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4000" b="1" dirty="0">
              <a:latin typeface="Raleway bold"/>
            </a:endParaRPr>
          </a:p>
        </p:txBody>
      </p:sp>
    </p:spTree>
    <p:extLst>
      <p:ext uri="{BB962C8B-B14F-4D97-AF65-F5344CB8AC3E}">
        <p14:creationId xmlns:p14="http://schemas.microsoft.com/office/powerpoint/2010/main" val="7588612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66023E7-34E1-7D48-A096-62569914D38F}"/>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i="1" kern="1200" baseline="-25000">
                <a:solidFill>
                  <a:schemeClr val="tx1"/>
                </a:solidFill>
                <a:effectLst>
                  <a:outerShdw blurRad="546100" sx="102000" sy="102000" algn="ctr" rotWithShape="0">
                    <a:prstClr val="black">
                      <a:alpha val="0"/>
                    </a:prstClr>
                  </a:outerShdw>
                </a:effectLst>
                <a:latin typeface="+mj-lt"/>
                <a:ea typeface="+mj-ea"/>
                <a:cs typeface="+mj-cs"/>
              </a:rPr>
              <a:t>FUTURE SCOPE</a:t>
            </a:r>
          </a:p>
        </p:txBody>
      </p:sp>
      <p:sp>
        <p:nvSpPr>
          <p:cNvPr id="2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886530A-37A5-6855-A4FD-5261330EF7F1}"/>
              </a:ext>
            </a:extLst>
          </p:cNvPr>
          <p:cNvSpPr txBox="1"/>
          <p:nvPr/>
        </p:nvSpPr>
        <p:spPr>
          <a:xfrm>
            <a:off x="838200" y="1929384"/>
            <a:ext cx="10515600" cy="4251960"/>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r>
              <a:rPr lang="en-US" sz="3200" baseline="-25000" dirty="0">
                <a:latin typeface="Times New Roman" panose="02020603050405020304" pitchFamily="18" charset="0"/>
                <a:cs typeface="Times New Roman" panose="02020603050405020304" pitchFamily="18" charset="0"/>
              </a:rPr>
              <a:t>In terms of the future scope, there are several possibilities. Firstly, the technology can be further improved by incorporating more advanced sensors, such as accelerometers or heart rate monitors, to detect and report distress signals automatically. This would eliminate the need for manual intervention and improve the speed and accuracy of the system.</a:t>
            </a:r>
          </a:p>
          <a:p>
            <a:pPr indent="-228600">
              <a:lnSpc>
                <a:spcPct val="90000"/>
              </a:lnSpc>
              <a:spcAft>
                <a:spcPts val="600"/>
              </a:spcAft>
              <a:buFont typeface="Arial" panose="020B0604020202020204" pitchFamily="34" charset="0"/>
              <a:buChar char="•"/>
            </a:pPr>
            <a:r>
              <a:rPr lang="en-US" sz="3200" baseline="-25000" dirty="0">
                <a:latin typeface="Times New Roman" panose="02020603050405020304" pitchFamily="18" charset="0"/>
                <a:cs typeface="Times New Roman" panose="02020603050405020304" pitchFamily="18" charset="0"/>
              </a:rPr>
              <a:t>Secondly, the system can be integrated with smart home automation systems, such as Alexa or Google Home, to provide voice-activated emergency alerts and responses. This would make it even easier and more convenient for women to use the system, particularly in situations where they may not have access to a phone or other device.</a:t>
            </a:r>
          </a:p>
          <a:p>
            <a:pPr indent="-228600">
              <a:lnSpc>
                <a:spcPct val="90000"/>
              </a:lnSpc>
              <a:spcAft>
                <a:spcPts val="600"/>
              </a:spcAft>
              <a:buFont typeface="Arial" panose="020B0604020202020204" pitchFamily="34" charset="0"/>
              <a:buChar char="•"/>
            </a:pPr>
            <a:r>
              <a:rPr lang="en-US" sz="3200" baseline="-25000" dirty="0">
                <a:latin typeface="Times New Roman" panose="02020603050405020304" pitchFamily="18" charset="0"/>
                <a:cs typeface="Times New Roman" panose="02020603050405020304" pitchFamily="18" charset="0"/>
              </a:rPr>
              <a:t>Thirdly, the system can be integrated with social media platforms and other online services to provide a more comprehensive safety network for women. For example, it could be linked to Facebook or Twitter to allow users to quickly and easily share their location and status with their friends and family in real-time.</a:t>
            </a:r>
          </a:p>
        </p:txBody>
      </p:sp>
    </p:spTree>
    <p:extLst>
      <p:ext uri="{BB962C8B-B14F-4D97-AF65-F5344CB8AC3E}">
        <p14:creationId xmlns:p14="http://schemas.microsoft.com/office/powerpoint/2010/main" val="37185628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3E24A57-F058-3B81-DFBE-B5C9FB00ED48}"/>
              </a:ext>
            </a:extLst>
          </p:cNvPr>
          <p:cNvPicPr>
            <a:picLocks noChangeAspect="1"/>
          </p:cNvPicPr>
          <p:nvPr/>
        </p:nvPicPr>
        <p:blipFill rotWithShape="1">
          <a:blip r:embed="rId2"/>
          <a:srcRect b="1747"/>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6A5041-0811-DC0F-4B15-F65F0276429C}"/>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latin typeface="Times New Roman" panose="02020603050405020304" pitchFamily="18" charset="0"/>
                <a:cs typeface="Times New Roman" panose="02020603050405020304" pitchFamily="18" charset="0"/>
              </a:rPr>
              <a:t>THANK YOU </a:t>
            </a:r>
            <a:endParaRPr lang="en-IN" sz="520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2995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0470E07-6044-D5E8-2B37-07643303BE34}"/>
              </a:ext>
            </a:extLst>
          </p:cNvPr>
          <p:cNvSpPr txBox="1">
            <a:spLocks/>
          </p:cNvSpPr>
          <p:nvPr/>
        </p:nvSpPr>
        <p:spPr>
          <a:xfrm>
            <a:off x="-3224814" y="-347664"/>
            <a:ext cx="2656538" cy="6998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4000" b="1" dirty="0">
              <a:latin typeface="Raleway bold"/>
            </a:endParaRPr>
          </a:p>
        </p:txBody>
      </p:sp>
      <p:sp>
        <p:nvSpPr>
          <p:cNvPr id="27" name="Freeform: Shape 26">
            <a:extLst>
              <a:ext uri="{FF2B5EF4-FFF2-40B4-BE49-F238E27FC236}">
                <a16:creationId xmlns:a16="http://schemas.microsoft.com/office/drawing/2014/main" id="{D1EC6D4D-FC18-925E-FE1A-A117BBC10554}"/>
              </a:ext>
            </a:extLst>
          </p:cNvPr>
          <p:cNvSpPr/>
          <p:nvPr/>
        </p:nvSpPr>
        <p:spPr>
          <a:xfrm rot="14214253" flipV="1">
            <a:off x="-2641958" y="1077243"/>
            <a:ext cx="7204858" cy="5142817"/>
          </a:xfrm>
          <a:custGeom>
            <a:avLst/>
            <a:gdLst>
              <a:gd name="connsiteX0" fmla="*/ 6335018 w 7234170"/>
              <a:gd name="connsiteY0" fmla="*/ 0 h 5110697"/>
              <a:gd name="connsiteX1" fmla="*/ 7234170 w 7234170"/>
              <a:gd name="connsiteY1" fmla="*/ 1394698 h 5110697"/>
              <a:gd name="connsiteX2" fmla="*/ 1470186 w 7234170"/>
              <a:gd name="connsiteY2" fmla="*/ 5110697 h 5110697"/>
              <a:gd name="connsiteX3" fmla="*/ 0 w 7234170"/>
              <a:gd name="connsiteY3" fmla="*/ 2830253 h 5110697"/>
              <a:gd name="connsiteX4" fmla="*/ 0 w 7234170"/>
              <a:gd name="connsiteY4" fmla="*/ 1037062 h 5110697"/>
              <a:gd name="connsiteX5" fmla="*/ 1037062 w 7234170"/>
              <a:gd name="connsiteY5" fmla="*/ 0 h 5110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34170" h="5110697">
                <a:moveTo>
                  <a:pt x="6335018" y="0"/>
                </a:moveTo>
                <a:lnTo>
                  <a:pt x="7234170" y="1394698"/>
                </a:lnTo>
                <a:lnTo>
                  <a:pt x="1470186" y="5110697"/>
                </a:lnTo>
                <a:lnTo>
                  <a:pt x="0" y="2830253"/>
                </a:lnTo>
                <a:lnTo>
                  <a:pt x="0" y="1037062"/>
                </a:lnTo>
                <a:cubicBezTo>
                  <a:pt x="0" y="464308"/>
                  <a:pt x="464308" y="0"/>
                  <a:pt x="1037062" y="0"/>
                </a:cubicBez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2800" dirty="0"/>
          </a:p>
        </p:txBody>
      </p:sp>
      <p:sp>
        <p:nvSpPr>
          <p:cNvPr id="1030" name="Title 1">
            <a:extLst>
              <a:ext uri="{FF2B5EF4-FFF2-40B4-BE49-F238E27FC236}">
                <a16:creationId xmlns:a16="http://schemas.microsoft.com/office/drawing/2014/main" id="{74060DE9-57EC-6E49-859F-2A167F4348F5}"/>
              </a:ext>
            </a:extLst>
          </p:cNvPr>
          <p:cNvSpPr txBox="1">
            <a:spLocks/>
          </p:cNvSpPr>
          <p:nvPr/>
        </p:nvSpPr>
        <p:spPr>
          <a:xfrm>
            <a:off x="6960093" y="4387180"/>
            <a:ext cx="6374907" cy="164278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IN"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31" name="Title 1">
            <a:extLst>
              <a:ext uri="{FF2B5EF4-FFF2-40B4-BE49-F238E27FC236}">
                <a16:creationId xmlns:a16="http://schemas.microsoft.com/office/drawing/2014/main" id="{B63EB781-10BE-FA9C-31B3-CE18B2D7CD1E}"/>
              </a:ext>
            </a:extLst>
          </p:cNvPr>
          <p:cNvSpPr txBox="1">
            <a:spLocks/>
          </p:cNvSpPr>
          <p:nvPr/>
        </p:nvSpPr>
        <p:spPr>
          <a:xfrm>
            <a:off x="6858000" y="3545783"/>
            <a:ext cx="6374907" cy="189167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IN" sz="18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32" name="Flowchart: Connector 1031">
            <a:extLst>
              <a:ext uri="{FF2B5EF4-FFF2-40B4-BE49-F238E27FC236}">
                <a16:creationId xmlns:a16="http://schemas.microsoft.com/office/drawing/2014/main" id="{EBDF3875-5898-C386-E975-FED10BD8535C}"/>
              </a:ext>
            </a:extLst>
          </p:cNvPr>
          <p:cNvSpPr/>
          <p:nvPr/>
        </p:nvSpPr>
        <p:spPr>
          <a:xfrm>
            <a:off x="2428505" y="1786349"/>
            <a:ext cx="1504188" cy="1483715"/>
          </a:xfrm>
          <a:prstGeom prst="flowChartConnector">
            <a:avLst/>
          </a:prstGeom>
          <a:solidFill>
            <a:schemeClr val="accent2">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033" name="Flowchart: Connector 1032">
            <a:extLst>
              <a:ext uri="{FF2B5EF4-FFF2-40B4-BE49-F238E27FC236}">
                <a16:creationId xmlns:a16="http://schemas.microsoft.com/office/drawing/2014/main" id="{F33DE6E1-8E1F-0C26-8EF0-139BFDAA239D}"/>
              </a:ext>
            </a:extLst>
          </p:cNvPr>
          <p:cNvSpPr/>
          <p:nvPr/>
        </p:nvSpPr>
        <p:spPr>
          <a:xfrm>
            <a:off x="2245625" y="1559792"/>
            <a:ext cx="1869948" cy="1936828"/>
          </a:xfrm>
          <a:prstGeom prst="flowChartConnector">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034" name="Flowchart: Connector 1033">
            <a:extLst>
              <a:ext uri="{FF2B5EF4-FFF2-40B4-BE49-F238E27FC236}">
                <a16:creationId xmlns:a16="http://schemas.microsoft.com/office/drawing/2014/main" id="{0DF5CC24-3ADD-7D85-6565-8F8F26ABD852}"/>
              </a:ext>
            </a:extLst>
          </p:cNvPr>
          <p:cNvSpPr/>
          <p:nvPr/>
        </p:nvSpPr>
        <p:spPr>
          <a:xfrm>
            <a:off x="1989594" y="1279244"/>
            <a:ext cx="2382010" cy="2497924"/>
          </a:xfrm>
          <a:prstGeom prst="flowChartConnector">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5" name="Title 4">
            <a:extLst>
              <a:ext uri="{FF2B5EF4-FFF2-40B4-BE49-F238E27FC236}">
                <a16:creationId xmlns:a16="http://schemas.microsoft.com/office/drawing/2014/main" id="{01455C3E-8161-ABC3-83B5-841BA7F716E2}"/>
              </a:ext>
            </a:extLst>
          </p:cNvPr>
          <p:cNvSpPr>
            <a:spLocks noGrp="1"/>
          </p:cNvSpPr>
          <p:nvPr>
            <p:ph type="title"/>
          </p:nvPr>
        </p:nvSpPr>
        <p:spPr>
          <a:xfrm>
            <a:off x="5859730" y="234229"/>
            <a:ext cx="7669580" cy="1325563"/>
          </a:xfrm>
        </p:spPr>
        <p:txBody>
          <a:bodyPr>
            <a:normAutofit/>
          </a:bodyPr>
          <a:lstStyle/>
          <a:p>
            <a:r>
              <a:rPr lang="en-IN" sz="4000" b="1" dirty="0">
                <a:latin typeface="Times New Roman" panose="02020603050405020304" pitchFamily="18" charset="0"/>
                <a:cs typeface="Times New Roman" panose="02020603050405020304" pitchFamily="18" charset="0"/>
              </a:rPr>
              <a:t>CONTENTS</a:t>
            </a:r>
          </a:p>
        </p:txBody>
      </p:sp>
      <p:sp>
        <p:nvSpPr>
          <p:cNvPr id="7" name="Flowchart: Connector 6">
            <a:extLst>
              <a:ext uri="{FF2B5EF4-FFF2-40B4-BE49-F238E27FC236}">
                <a16:creationId xmlns:a16="http://schemas.microsoft.com/office/drawing/2014/main" id="{D6791925-8D44-493F-B3D9-9A330B83D61C}"/>
              </a:ext>
            </a:extLst>
          </p:cNvPr>
          <p:cNvSpPr/>
          <p:nvPr/>
        </p:nvSpPr>
        <p:spPr>
          <a:xfrm>
            <a:off x="3909059" y="1581620"/>
            <a:ext cx="172223" cy="139250"/>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lowchart: Connector 7">
            <a:extLst>
              <a:ext uri="{FF2B5EF4-FFF2-40B4-BE49-F238E27FC236}">
                <a16:creationId xmlns:a16="http://schemas.microsoft.com/office/drawing/2014/main" id="{12807A15-6A2C-3D79-71A7-9792D4E7438D}"/>
              </a:ext>
            </a:extLst>
          </p:cNvPr>
          <p:cNvSpPr/>
          <p:nvPr/>
        </p:nvSpPr>
        <p:spPr>
          <a:xfrm>
            <a:off x="4162032" y="1879453"/>
            <a:ext cx="172223" cy="139250"/>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lowchart: Connector 8">
            <a:extLst>
              <a:ext uri="{FF2B5EF4-FFF2-40B4-BE49-F238E27FC236}">
                <a16:creationId xmlns:a16="http://schemas.microsoft.com/office/drawing/2014/main" id="{690B3F9F-E27C-A2AE-62DD-7C7E2DE58C5B}"/>
              </a:ext>
            </a:extLst>
          </p:cNvPr>
          <p:cNvSpPr/>
          <p:nvPr/>
        </p:nvSpPr>
        <p:spPr>
          <a:xfrm>
            <a:off x="4261902" y="2286934"/>
            <a:ext cx="172223" cy="139250"/>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lowchart: Connector 9">
            <a:extLst>
              <a:ext uri="{FF2B5EF4-FFF2-40B4-BE49-F238E27FC236}">
                <a16:creationId xmlns:a16="http://schemas.microsoft.com/office/drawing/2014/main" id="{7DBFE8EA-80C0-672C-9AE3-0FB127256AE9}"/>
              </a:ext>
            </a:extLst>
          </p:cNvPr>
          <p:cNvSpPr/>
          <p:nvPr/>
        </p:nvSpPr>
        <p:spPr>
          <a:xfrm>
            <a:off x="4290820" y="2754647"/>
            <a:ext cx="172223" cy="139250"/>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lowchart: Connector 10">
            <a:extLst>
              <a:ext uri="{FF2B5EF4-FFF2-40B4-BE49-F238E27FC236}">
                <a16:creationId xmlns:a16="http://schemas.microsoft.com/office/drawing/2014/main" id="{2EC6E608-BF4F-B7D1-B94C-0706F39881A6}"/>
              </a:ext>
            </a:extLst>
          </p:cNvPr>
          <p:cNvSpPr/>
          <p:nvPr/>
        </p:nvSpPr>
        <p:spPr>
          <a:xfrm>
            <a:off x="4104904" y="3104601"/>
            <a:ext cx="172223" cy="139250"/>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itle 4">
            <a:extLst>
              <a:ext uri="{FF2B5EF4-FFF2-40B4-BE49-F238E27FC236}">
                <a16:creationId xmlns:a16="http://schemas.microsoft.com/office/drawing/2014/main" id="{29417486-6D19-8517-C14D-5E65BA2BE49F}"/>
              </a:ext>
            </a:extLst>
          </p:cNvPr>
          <p:cNvSpPr txBox="1">
            <a:spLocks/>
          </p:cNvSpPr>
          <p:nvPr/>
        </p:nvSpPr>
        <p:spPr>
          <a:xfrm>
            <a:off x="4133071" y="1604420"/>
            <a:ext cx="2543568" cy="43793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800" dirty="0">
                <a:latin typeface="Times New Roman" panose="02020603050405020304" pitchFamily="18" charset="0"/>
                <a:cs typeface="Times New Roman" panose="02020603050405020304" pitchFamily="18" charset="0"/>
              </a:rPr>
              <a:t>Existed solution</a:t>
            </a:r>
          </a:p>
          <a:p>
            <a:endParaRPr lang="en-IN" sz="2800" dirty="0">
              <a:latin typeface="Times New Roman" panose="02020603050405020304" pitchFamily="18" charset="0"/>
              <a:cs typeface="Times New Roman" panose="02020603050405020304" pitchFamily="18" charset="0"/>
            </a:endParaRPr>
          </a:p>
        </p:txBody>
      </p:sp>
      <p:sp>
        <p:nvSpPr>
          <p:cNvPr id="14" name="Title 4">
            <a:extLst>
              <a:ext uri="{FF2B5EF4-FFF2-40B4-BE49-F238E27FC236}">
                <a16:creationId xmlns:a16="http://schemas.microsoft.com/office/drawing/2014/main" id="{1C88FF40-7D4B-D40B-77CA-06DF4985A7B3}"/>
              </a:ext>
            </a:extLst>
          </p:cNvPr>
          <p:cNvSpPr txBox="1">
            <a:spLocks/>
          </p:cNvSpPr>
          <p:nvPr/>
        </p:nvSpPr>
        <p:spPr>
          <a:xfrm>
            <a:off x="4586895" y="1968881"/>
            <a:ext cx="2709607" cy="636106"/>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2800" dirty="0">
              <a:latin typeface="Times New Roman" panose="02020603050405020304" pitchFamily="18" charset="0"/>
              <a:cs typeface="Times New Roman" panose="02020603050405020304" pitchFamily="18" charset="0"/>
            </a:endParaRPr>
          </a:p>
          <a:p>
            <a:r>
              <a:rPr lang="en-IN" sz="2800" dirty="0">
                <a:latin typeface="Times New Roman" panose="02020603050405020304" pitchFamily="18" charset="0"/>
                <a:cs typeface="Times New Roman" panose="02020603050405020304" pitchFamily="18" charset="0"/>
              </a:rPr>
              <a:t>Block diagram</a:t>
            </a:r>
          </a:p>
        </p:txBody>
      </p:sp>
      <p:sp>
        <p:nvSpPr>
          <p:cNvPr id="15" name="Title 4">
            <a:extLst>
              <a:ext uri="{FF2B5EF4-FFF2-40B4-BE49-F238E27FC236}">
                <a16:creationId xmlns:a16="http://schemas.microsoft.com/office/drawing/2014/main" id="{EB537E46-77A3-D9F7-6A7E-B53D2CB3D7F6}"/>
              </a:ext>
            </a:extLst>
          </p:cNvPr>
          <p:cNvSpPr txBox="1">
            <a:spLocks/>
          </p:cNvSpPr>
          <p:nvPr/>
        </p:nvSpPr>
        <p:spPr>
          <a:xfrm>
            <a:off x="4373138" y="2099013"/>
            <a:ext cx="2543568" cy="437933"/>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800" dirty="0">
                <a:latin typeface="Times New Roman" panose="02020603050405020304" pitchFamily="18" charset="0"/>
                <a:cs typeface="Times New Roman" panose="02020603050405020304" pitchFamily="18" charset="0"/>
              </a:rPr>
              <a:t>Components</a:t>
            </a:r>
          </a:p>
          <a:p>
            <a:endParaRPr lang="en-IN" sz="2800" dirty="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p:txBody>
      </p:sp>
      <p:sp>
        <p:nvSpPr>
          <p:cNvPr id="16" name="Title 4">
            <a:extLst>
              <a:ext uri="{FF2B5EF4-FFF2-40B4-BE49-F238E27FC236}">
                <a16:creationId xmlns:a16="http://schemas.microsoft.com/office/drawing/2014/main" id="{0C2F5B2F-C68E-9256-653E-9DC8F8927FCA}"/>
              </a:ext>
            </a:extLst>
          </p:cNvPr>
          <p:cNvSpPr txBox="1">
            <a:spLocks/>
          </p:cNvSpPr>
          <p:nvPr/>
        </p:nvSpPr>
        <p:spPr>
          <a:xfrm>
            <a:off x="4587946" y="2826836"/>
            <a:ext cx="2543568" cy="43793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800" dirty="0">
                <a:latin typeface="Times New Roman" panose="02020603050405020304" pitchFamily="18" charset="0"/>
                <a:cs typeface="Times New Roman" panose="02020603050405020304" pitchFamily="18" charset="0"/>
              </a:rPr>
              <a:t>Features</a:t>
            </a:r>
          </a:p>
          <a:p>
            <a:endParaRPr lang="en-IN" sz="2800" dirty="0">
              <a:latin typeface="Times New Roman" panose="02020603050405020304" pitchFamily="18" charset="0"/>
              <a:cs typeface="Times New Roman" panose="02020603050405020304" pitchFamily="18" charset="0"/>
            </a:endParaRPr>
          </a:p>
        </p:txBody>
      </p:sp>
      <p:sp>
        <p:nvSpPr>
          <p:cNvPr id="17" name="Title 4">
            <a:extLst>
              <a:ext uri="{FF2B5EF4-FFF2-40B4-BE49-F238E27FC236}">
                <a16:creationId xmlns:a16="http://schemas.microsoft.com/office/drawing/2014/main" id="{61185405-BF9E-57A6-2AD1-1C3AFEC3EAB2}"/>
              </a:ext>
            </a:extLst>
          </p:cNvPr>
          <p:cNvSpPr txBox="1">
            <a:spLocks/>
          </p:cNvSpPr>
          <p:nvPr/>
        </p:nvSpPr>
        <p:spPr>
          <a:xfrm>
            <a:off x="4301511" y="3324443"/>
            <a:ext cx="2113563" cy="7125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800" dirty="0">
                <a:latin typeface="Times New Roman" panose="02020603050405020304" pitchFamily="18" charset="0"/>
                <a:cs typeface="Times New Roman" panose="02020603050405020304" pitchFamily="18" charset="0"/>
              </a:rPr>
              <a:t>Application</a:t>
            </a:r>
          </a:p>
          <a:p>
            <a:endParaRPr lang="en-IN" sz="2800" dirty="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808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6" name="Rectangle 1035">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01455C3E-8161-ABC3-83B5-841BA7F716E2}"/>
              </a:ext>
            </a:extLst>
          </p:cNvPr>
          <p:cNvSpPr>
            <a:spLocks noGrp="1"/>
          </p:cNvSpPr>
          <p:nvPr>
            <p:ph type="title"/>
          </p:nvPr>
        </p:nvSpPr>
        <p:spPr>
          <a:xfrm>
            <a:off x="286576" y="598426"/>
            <a:ext cx="4737749" cy="5431536"/>
          </a:xfrm>
        </p:spPr>
        <p:txBody>
          <a:bodyPr vert="horz" lIns="91440" tIns="45720" rIns="91440" bIns="45720" rtlCol="0" anchor="ctr">
            <a:normAutofit/>
          </a:bodyPr>
          <a:lstStyle/>
          <a:p>
            <a:r>
              <a:rPr lang="en-US" sz="5400" kern="1200" dirty="0">
                <a:solidFill>
                  <a:schemeClr val="tx1"/>
                </a:solidFill>
                <a:latin typeface="+mj-lt"/>
                <a:ea typeface="+mj-ea"/>
                <a:cs typeface="+mj-cs"/>
              </a:rPr>
              <a:t>Existed solution</a:t>
            </a:r>
            <a:br>
              <a:rPr lang="en-US" sz="5400" kern="1200" dirty="0">
                <a:solidFill>
                  <a:schemeClr val="tx1"/>
                </a:solidFill>
                <a:latin typeface="+mj-lt"/>
                <a:ea typeface="+mj-ea"/>
                <a:cs typeface="+mj-cs"/>
              </a:rPr>
            </a:br>
            <a:endParaRPr lang="en-US" sz="5400" b="1" kern="1200" dirty="0">
              <a:solidFill>
                <a:schemeClr val="tx1"/>
              </a:solidFill>
              <a:latin typeface="+mj-lt"/>
              <a:ea typeface="+mj-ea"/>
              <a:cs typeface="+mj-cs"/>
            </a:endParaRPr>
          </a:p>
        </p:txBody>
      </p:sp>
      <p:sp>
        <p:nvSpPr>
          <p:cNvPr id="1038"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4">
            <a:extLst>
              <a:ext uri="{FF2B5EF4-FFF2-40B4-BE49-F238E27FC236}">
                <a16:creationId xmlns:a16="http://schemas.microsoft.com/office/drawing/2014/main" id="{29417486-6D19-8517-C14D-5E65BA2BE49F}"/>
              </a:ext>
            </a:extLst>
          </p:cNvPr>
          <p:cNvSpPr txBox="1">
            <a:spLocks/>
          </p:cNvSpPr>
          <p:nvPr/>
        </p:nvSpPr>
        <p:spPr>
          <a:xfrm>
            <a:off x="5126418" y="552091"/>
            <a:ext cx="6911253" cy="5431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lgn="just">
              <a:spcAft>
                <a:spcPts val="600"/>
              </a:spcAft>
              <a:buFont typeface="Arial" panose="020B0604020202020204" pitchFamily="34" charset="0"/>
              <a:buChar char="•"/>
            </a:pPr>
            <a:r>
              <a:rPr lang="en-US" sz="2000" dirty="0">
                <a:latin typeface="Times New Roman" panose="02020603050405020304" pitchFamily="18" charset="0"/>
                <a:ea typeface="+mn-ea"/>
                <a:cs typeface="Times New Roman" panose="02020603050405020304" pitchFamily="18" charset="0"/>
              </a:rPr>
              <a:t>As the number of crimes increased against women that has growing as a planted seeds of fear and security in the minds of Indian people and other countries people ,because of these fears ultimately end point in the imposition of restrictions and strict rules every women has compromise with, willingly, unwillingly to win their goals and achievements . Instead of bringing the confidence in a young women and children, these restrictions normally and again turn them into meek beings dare less and uncap able of facing in front of the world. To get rid of the fear of family members and to help a woman and child move around with confidence and encouragement, many developers have made up with of many applications and some security devices</a:t>
            </a:r>
            <a:r>
              <a:rPr lang="en-US" sz="2200" dirty="0">
                <a:latin typeface="+mn-lt"/>
                <a:ea typeface="+mn-ea"/>
                <a:cs typeface="+mn-cs"/>
              </a:rPr>
              <a:t>.</a:t>
            </a:r>
          </a:p>
        </p:txBody>
      </p:sp>
      <p:sp>
        <p:nvSpPr>
          <p:cNvPr id="1030" name="Title 1">
            <a:extLst>
              <a:ext uri="{FF2B5EF4-FFF2-40B4-BE49-F238E27FC236}">
                <a16:creationId xmlns:a16="http://schemas.microsoft.com/office/drawing/2014/main" id="{74060DE9-57EC-6E49-859F-2A167F4348F5}"/>
              </a:ext>
            </a:extLst>
          </p:cNvPr>
          <p:cNvSpPr txBox="1">
            <a:spLocks/>
          </p:cNvSpPr>
          <p:nvPr/>
        </p:nvSpPr>
        <p:spPr>
          <a:xfrm>
            <a:off x="6960093" y="4387180"/>
            <a:ext cx="6374907" cy="164278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IN"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31" name="Title 1">
            <a:extLst>
              <a:ext uri="{FF2B5EF4-FFF2-40B4-BE49-F238E27FC236}">
                <a16:creationId xmlns:a16="http://schemas.microsoft.com/office/drawing/2014/main" id="{B63EB781-10BE-FA9C-31B3-CE18B2D7CD1E}"/>
              </a:ext>
            </a:extLst>
          </p:cNvPr>
          <p:cNvSpPr txBox="1">
            <a:spLocks/>
          </p:cNvSpPr>
          <p:nvPr/>
        </p:nvSpPr>
        <p:spPr>
          <a:xfrm>
            <a:off x="6858000" y="3545783"/>
            <a:ext cx="6374907" cy="189167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IN" sz="18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C0470E07-6044-D5E8-2B37-07643303BE34}"/>
              </a:ext>
            </a:extLst>
          </p:cNvPr>
          <p:cNvSpPr txBox="1">
            <a:spLocks/>
          </p:cNvSpPr>
          <p:nvPr/>
        </p:nvSpPr>
        <p:spPr>
          <a:xfrm>
            <a:off x="-3224814" y="-347664"/>
            <a:ext cx="2656538" cy="6998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4000" b="1" dirty="0">
              <a:latin typeface="Raleway bold"/>
            </a:endParaRPr>
          </a:p>
        </p:txBody>
      </p:sp>
    </p:spTree>
    <p:extLst>
      <p:ext uri="{BB962C8B-B14F-4D97-AF65-F5344CB8AC3E}">
        <p14:creationId xmlns:p14="http://schemas.microsoft.com/office/powerpoint/2010/main" val="1395610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86AA2DA-281A-4806-8977-D617AEAC8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4185774-6FC0-4B8D-A8DB-A885468896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59988" y="0"/>
            <a:ext cx="2632012" cy="6858000"/>
          </a:xfrm>
          <a:custGeom>
            <a:avLst/>
            <a:gdLst>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183756 w 2632012"/>
              <a:gd name="connsiteY23" fmla="*/ 5808789 h 6858000"/>
              <a:gd name="connsiteX24" fmla="*/ 138134 w 2632012"/>
              <a:gd name="connsiteY24" fmla="*/ 5616065 h 6858000"/>
              <a:gd name="connsiteX25" fmla="*/ 276721 w 2632012"/>
              <a:gd name="connsiteY25" fmla="*/ 4162848 h 6858000"/>
              <a:gd name="connsiteX26" fmla="*/ 343082 w 2632012"/>
              <a:gd name="connsiteY26" fmla="*/ 3059377 h 6858000"/>
              <a:gd name="connsiteX27" fmla="*/ 357677 w 2632012"/>
              <a:gd name="connsiteY27" fmla="*/ 2548608 h 6858000"/>
              <a:gd name="connsiteX28" fmla="*/ 399465 w 2632012"/>
              <a:gd name="connsiteY28" fmla="*/ 2412506 h 6858000"/>
              <a:gd name="connsiteX29" fmla="*/ 446400 w 2632012"/>
              <a:gd name="connsiteY29" fmla="*/ 2252507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183756 w 2632012"/>
              <a:gd name="connsiteY23" fmla="*/ 5808789 h 6858000"/>
              <a:gd name="connsiteX24" fmla="*/ 138134 w 2632012"/>
              <a:gd name="connsiteY24" fmla="*/ 5616065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399465 w 2632012"/>
              <a:gd name="connsiteY28" fmla="*/ 2412506 h 6858000"/>
              <a:gd name="connsiteX29" fmla="*/ 446400 w 2632012"/>
              <a:gd name="connsiteY29" fmla="*/ 2252507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183756 w 2632012"/>
              <a:gd name="connsiteY23" fmla="*/ 5808789 h 6858000"/>
              <a:gd name="connsiteX24" fmla="*/ 138134 w 2632012"/>
              <a:gd name="connsiteY24" fmla="*/ 5616065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435324 w 2632012"/>
              <a:gd name="connsiteY28" fmla="*/ 2520083 h 6858000"/>
              <a:gd name="connsiteX29" fmla="*/ 446400 w 2632012"/>
              <a:gd name="connsiteY29" fmla="*/ 2252507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183756 w 2632012"/>
              <a:gd name="connsiteY23" fmla="*/ 5808789 h 6858000"/>
              <a:gd name="connsiteX24" fmla="*/ 138134 w 2632012"/>
              <a:gd name="connsiteY24" fmla="*/ 5616065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435324 w 2632012"/>
              <a:gd name="connsiteY28" fmla="*/ 2520083 h 6858000"/>
              <a:gd name="connsiteX29" fmla="*/ 482259 w 2632012"/>
              <a:gd name="connsiteY29" fmla="*/ 2336178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183756 w 2632012"/>
              <a:gd name="connsiteY23" fmla="*/ 5808789 h 6858000"/>
              <a:gd name="connsiteX24" fmla="*/ 245711 w 2632012"/>
              <a:gd name="connsiteY24" fmla="*/ 5066230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435324 w 2632012"/>
              <a:gd name="connsiteY28" fmla="*/ 2520083 h 6858000"/>
              <a:gd name="connsiteX29" fmla="*/ 482259 w 2632012"/>
              <a:gd name="connsiteY29" fmla="*/ 2336178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219615 w 2632012"/>
              <a:gd name="connsiteY23" fmla="*/ 5557777 h 6858000"/>
              <a:gd name="connsiteX24" fmla="*/ 245711 w 2632012"/>
              <a:gd name="connsiteY24" fmla="*/ 5066230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435324 w 2632012"/>
              <a:gd name="connsiteY28" fmla="*/ 2520083 h 6858000"/>
              <a:gd name="connsiteX29" fmla="*/ 482259 w 2632012"/>
              <a:gd name="connsiteY29" fmla="*/ 2336178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08456 w 2632012"/>
              <a:gd name="connsiteY22" fmla="*/ 5878851 h 6858000"/>
              <a:gd name="connsiteX23" fmla="*/ 219615 w 2632012"/>
              <a:gd name="connsiteY23" fmla="*/ 5557777 h 6858000"/>
              <a:gd name="connsiteX24" fmla="*/ 245711 w 2632012"/>
              <a:gd name="connsiteY24" fmla="*/ 5066230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435324 w 2632012"/>
              <a:gd name="connsiteY28" fmla="*/ 2520083 h 6858000"/>
              <a:gd name="connsiteX29" fmla="*/ 482259 w 2632012"/>
              <a:gd name="connsiteY29" fmla="*/ 2336178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632012" h="6858000">
                <a:moveTo>
                  <a:pt x="932173" y="1512545"/>
                </a:moveTo>
                <a:lnTo>
                  <a:pt x="932462" y="1512581"/>
                </a:lnTo>
                <a:lnTo>
                  <a:pt x="932378" y="1512599"/>
                </a:lnTo>
                <a:cubicBezTo>
                  <a:pt x="930618" y="1512681"/>
                  <a:pt x="930202" y="1512462"/>
                  <a:pt x="932173" y="1512545"/>
                </a:cubicBezTo>
                <a:close/>
                <a:moveTo>
                  <a:pt x="1207569" y="0"/>
                </a:moveTo>
                <a:lnTo>
                  <a:pt x="2632012" y="0"/>
                </a:lnTo>
                <a:lnTo>
                  <a:pt x="2632012" y="6858000"/>
                </a:lnTo>
                <a:lnTo>
                  <a:pt x="13514" y="6858000"/>
                </a:lnTo>
                <a:cubicBezTo>
                  <a:pt x="13399" y="6842943"/>
                  <a:pt x="13285" y="6827886"/>
                  <a:pt x="13170" y="6812829"/>
                </a:cubicBezTo>
                <a:cubicBezTo>
                  <a:pt x="12714" y="6794763"/>
                  <a:pt x="13524" y="6777517"/>
                  <a:pt x="20332" y="6760689"/>
                </a:cubicBezTo>
                <a:cubicBezTo>
                  <a:pt x="10828" y="6746468"/>
                  <a:pt x="7794" y="6733277"/>
                  <a:pt x="25596" y="6721251"/>
                </a:cubicBezTo>
                <a:cubicBezTo>
                  <a:pt x="24143" y="6683539"/>
                  <a:pt x="1631" y="6673595"/>
                  <a:pt x="22507" y="6650499"/>
                </a:cubicBezTo>
                <a:cubicBezTo>
                  <a:pt x="-25124" y="6620536"/>
                  <a:pt x="16765" y="6629253"/>
                  <a:pt x="22444" y="6604241"/>
                </a:cubicBezTo>
                <a:cubicBezTo>
                  <a:pt x="28668" y="6588866"/>
                  <a:pt x="29169" y="6574778"/>
                  <a:pt x="31867" y="6559984"/>
                </a:cubicBezTo>
                <a:cubicBezTo>
                  <a:pt x="4443" y="6566661"/>
                  <a:pt x="62924" y="6515664"/>
                  <a:pt x="38635" y="6515473"/>
                </a:cubicBezTo>
                <a:cubicBezTo>
                  <a:pt x="72259" y="6495428"/>
                  <a:pt x="29118" y="6488543"/>
                  <a:pt x="38467" y="6463736"/>
                </a:cubicBezTo>
                <a:cubicBezTo>
                  <a:pt x="50944" y="6451623"/>
                  <a:pt x="52742" y="6443270"/>
                  <a:pt x="38052" y="6432794"/>
                </a:cubicBezTo>
                <a:cubicBezTo>
                  <a:pt x="98939" y="6376824"/>
                  <a:pt x="58603" y="6351821"/>
                  <a:pt x="80445" y="6301309"/>
                </a:cubicBezTo>
                <a:cubicBezTo>
                  <a:pt x="103917" y="6257537"/>
                  <a:pt x="78836" y="6301310"/>
                  <a:pt x="138157" y="6257030"/>
                </a:cubicBezTo>
                <a:cubicBezTo>
                  <a:pt x="155187" y="6248574"/>
                  <a:pt x="166108" y="6186701"/>
                  <a:pt x="170419" y="6171255"/>
                </a:cubicBezTo>
                <a:cubicBezTo>
                  <a:pt x="174731" y="6155809"/>
                  <a:pt x="166522" y="6166390"/>
                  <a:pt x="164027" y="6164357"/>
                </a:cubicBezTo>
                <a:cubicBezTo>
                  <a:pt x="206228" y="6137678"/>
                  <a:pt x="184454" y="6121750"/>
                  <a:pt x="213309" y="6109331"/>
                </a:cubicBezTo>
                <a:cubicBezTo>
                  <a:pt x="224262" y="6067371"/>
                  <a:pt x="183175" y="5890445"/>
                  <a:pt x="208456" y="5878851"/>
                </a:cubicBezTo>
                <a:cubicBezTo>
                  <a:pt x="225886" y="5808435"/>
                  <a:pt x="192379" y="5574013"/>
                  <a:pt x="219615" y="5557777"/>
                </a:cubicBezTo>
                <a:lnTo>
                  <a:pt x="245711" y="5066230"/>
                </a:lnTo>
                <a:cubicBezTo>
                  <a:pt x="117719" y="4582016"/>
                  <a:pt x="230524" y="4647254"/>
                  <a:pt x="276721" y="4162848"/>
                </a:cubicBezTo>
                <a:lnTo>
                  <a:pt x="343082" y="3059377"/>
                </a:lnTo>
                <a:cubicBezTo>
                  <a:pt x="347947" y="2889121"/>
                  <a:pt x="364765" y="2862299"/>
                  <a:pt x="369630" y="2692043"/>
                </a:cubicBezTo>
                <a:cubicBezTo>
                  <a:pt x="369393" y="2690043"/>
                  <a:pt x="435560" y="2522082"/>
                  <a:pt x="435324" y="2520083"/>
                </a:cubicBezTo>
                <a:lnTo>
                  <a:pt x="482259" y="2336178"/>
                </a:lnTo>
                <a:cubicBezTo>
                  <a:pt x="516201" y="2267350"/>
                  <a:pt x="537443" y="2148254"/>
                  <a:pt x="569515" y="2091909"/>
                </a:cubicBezTo>
                <a:cubicBezTo>
                  <a:pt x="629286" y="2030534"/>
                  <a:pt x="622061" y="2045605"/>
                  <a:pt x="638163" y="1994147"/>
                </a:cubicBezTo>
                <a:cubicBezTo>
                  <a:pt x="633178" y="1967912"/>
                  <a:pt x="705417" y="1945185"/>
                  <a:pt x="737312" y="1871408"/>
                </a:cubicBezTo>
                <a:cubicBezTo>
                  <a:pt x="759407" y="1814663"/>
                  <a:pt x="795838" y="1856475"/>
                  <a:pt x="788501" y="1793826"/>
                </a:cubicBezTo>
                <a:cubicBezTo>
                  <a:pt x="796402" y="1792725"/>
                  <a:pt x="813276" y="1750182"/>
                  <a:pt x="819432" y="1746824"/>
                </a:cubicBezTo>
                <a:lnTo>
                  <a:pt x="843936" y="1697348"/>
                </a:lnTo>
                <a:cubicBezTo>
                  <a:pt x="847635" y="1681502"/>
                  <a:pt x="845709" y="1667584"/>
                  <a:pt x="846526" y="1659754"/>
                </a:cubicBezTo>
                <a:lnTo>
                  <a:pt x="873830" y="1628041"/>
                </a:lnTo>
                <a:lnTo>
                  <a:pt x="890626" y="1599883"/>
                </a:lnTo>
                <a:lnTo>
                  <a:pt x="921288" y="1579569"/>
                </a:lnTo>
                <a:cubicBezTo>
                  <a:pt x="921111" y="1565502"/>
                  <a:pt x="920933" y="1551436"/>
                  <a:pt x="920756" y="1537369"/>
                </a:cubicBezTo>
                <a:cubicBezTo>
                  <a:pt x="918173" y="1533598"/>
                  <a:pt x="943194" y="1519497"/>
                  <a:pt x="946290" y="1514308"/>
                </a:cubicBezTo>
                <a:lnTo>
                  <a:pt x="932462" y="1512581"/>
                </a:lnTo>
                <a:lnTo>
                  <a:pt x="940652" y="1510839"/>
                </a:lnTo>
                <a:cubicBezTo>
                  <a:pt x="944059" y="1509546"/>
                  <a:pt x="947769" y="1507347"/>
                  <a:pt x="950739" y="1503635"/>
                </a:cubicBezTo>
                <a:lnTo>
                  <a:pt x="966405" y="1439967"/>
                </a:lnTo>
                <a:cubicBezTo>
                  <a:pt x="966567" y="1437915"/>
                  <a:pt x="970755" y="1392639"/>
                  <a:pt x="973516" y="1389073"/>
                </a:cubicBezTo>
                <a:lnTo>
                  <a:pt x="986960" y="1351857"/>
                </a:lnTo>
                <a:lnTo>
                  <a:pt x="987761" y="1363479"/>
                </a:lnTo>
                <a:cubicBezTo>
                  <a:pt x="987046" y="1391389"/>
                  <a:pt x="991418" y="1341827"/>
                  <a:pt x="989043" y="1346093"/>
                </a:cubicBezTo>
                <a:lnTo>
                  <a:pt x="986960" y="1351857"/>
                </a:lnTo>
                <a:lnTo>
                  <a:pt x="985769" y="1334556"/>
                </a:lnTo>
                <a:cubicBezTo>
                  <a:pt x="983992" y="1300062"/>
                  <a:pt x="982872" y="1251835"/>
                  <a:pt x="982507" y="1216698"/>
                </a:cubicBezTo>
                <a:cubicBezTo>
                  <a:pt x="989105" y="1176777"/>
                  <a:pt x="968656" y="1115073"/>
                  <a:pt x="984836" y="1082381"/>
                </a:cubicBezTo>
                <a:cubicBezTo>
                  <a:pt x="976467" y="1067557"/>
                  <a:pt x="974466" y="1054191"/>
                  <a:pt x="993140" y="1043366"/>
                </a:cubicBezTo>
                <a:cubicBezTo>
                  <a:pt x="994613" y="1005627"/>
                  <a:pt x="972947" y="994211"/>
                  <a:pt x="995544" y="972540"/>
                </a:cubicBezTo>
                <a:cubicBezTo>
                  <a:pt x="1001437" y="952637"/>
                  <a:pt x="1021106" y="938879"/>
                  <a:pt x="1028500" y="923945"/>
                </a:cubicBezTo>
                <a:cubicBezTo>
                  <a:pt x="1032923" y="901661"/>
                  <a:pt x="1022511" y="861628"/>
                  <a:pt x="1022082" y="838835"/>
                </a:cubicBezTo>
                <a:cubicBezTo>
                  <a:pt x="1057150" y="821053"/>
                  <a:pt x="1014683" y="811325"/>
                  <a:pt x="1025925" y="787183"/>
                </a:cubicBezTo>
                <a:cubicBezTo>
                  <a:pt x="1039299" y="775919"/>
                  <a:pt x="1041738" y="767701"/>
                  <a:pt x="1027904" y="756272"/>
                </a:cubicBezTo>
                <a:cubicBezTo>
                  <a:pt x="1092931" y="704439"/>
                  <a:pt x="1063111" y="690611"/>
                  <a:pt x="1088796" y="641639"/>
                </a:cubicBezTo>
                <a:cubicBezTo>
                  <a:pt x="1115586" y="599503"/>
                  <a:pt x="1101832" y="585408"/>
                  <a:pt x="1164389" y="545140"/>
                </a:cubicBezTo>
                <a:cubicBezTo>
                  <a:pt x="1183904" y="515341"/>
                  <a:pt x="1212474" y="444932"/>
                  <a:pt x="1225321" y="413843"/>
                </a:cubicBezTo>
                <a:cubicBezTo>
                  <a:pt x="1235550" y="389613"/>
                  <a:pt x="1230254" y="392779"/>
                  <a:pt x="1241477" y="358607"/>
                </a:cubicBezTo>
                <a:cubicBezTo>
                  <a:pt x="1244505" y="325057"/>
                  <a:pt x="1241891" y="287714"/>
                  <a:pt x="1246119" y="254866"/>
                </a:cubicBezTo>
                <a:cubicBezTo>
                  <a:pt x="1250325" y="233178"/>
                  <a:pt x="1255354" y="194919"/>
                  <a:pt x="1266837" y="161517"/>
                </a:cubicBezTo>
                <a:cubicBezTo>
                  <a:pt x="1312077" y="135871"/>
                  <a:pt x="1280314" y="75805"/>
                  <a:pt x="1315021" y="54455"/>
                </a:cubicBezTo>
                <a:cubicBezTo>
                  <a:pt x="1325412" y="38765"/>
                  <a:pt x="1323873" y="23602"/>
                  <a:pt x="1319335" y="8880"/>
                </a:cubicBezTo>
                <a:lnTo>
                  <a:pt x="1316402" y="852"/>
                </a:lnTo>
                <a:lnTo>
                  <a:pt x="1207569"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CE1E1461-8336-2B30-2F57-3BB02A7D23A4}"/>
              </a:ext>
            </a:extLst>
          </p:cNvPr>
          <p:cNvSpPr txBox="1"/>
          <p:nvPr/>
        </p:nvSpPr>
        <p:spPr>
          <a:xfrm>
            <a:off x="1137038" y="609597"/>
            <a:ext cx="9770022" cy="133084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a:solidFill>
                  <a:schemeClr val="tx1"/>
                </a:solidFill>
                <a:effectLst>
                  <a:outerShdw blurRad="546100" sx="102000" sy="102000" algn="ctr" rotWithShape="0">
                    <a:prstClr val="black">
                      <a:alpha val="0"/>
                    </a:prstClr>
                  </a:outerShdw>
                </a:effectLst>
                <a:latin typeface="+mj-lt"/>
                <a:ea typeface="+mj-ea"/>
                <a:cs typeface="+mj-cs"/>
              </a:rPr>
              <a:t>PROPOSED SOLUTION </a:t>
            </a:r>
          </a:p>
        </p:txBody>
      </p:sp>
      <p:sp>
        <p:nvSpPr>
          <p:cNvPr id="5" name="TextBox 4">
            <a:extLst>
              <a:ext uri="{FF2B5EF4-FFF2-40B4-BE49-F238E27FC236}">
                <a16:creationId xmlns:a16="http://schemas.microsoft.com/office/drawing/2014/main" id="{6699E446-4E3A-2A8C-0094-385FE77C16DC}"/>
              </a:ext>
            </a:extLst>
          </p:cNvPr>
          <p:cNvSpPr txBox="1"/>
          <p:nvPr/>
        </p:nvSpPr>
        <p:spPr>
          <a:xfrm>
            <a:off x="451413" y="2194100"/>
            <a:ext cx="6636595" cy="3908588"/>
          </a:xfrm>
          <a:prstGeom prst="rect">
            <a:avLst/>
          </a:prstGeom>
        </p:spPr>
        <p:txBody>
          <a:bodyPr vert="horz" lIns="91440" tIns="45720" rIns="91440" bIns="45720" rtlCol="0">
            <a:normAutofit/>
          </a:bodyPr>
          <a:lstStyle/>
          <a:p>
            <a:pPr algn="just">
              <a:lnSpc>
                <a:spcPct val="90000"/>
              </a:lnSpc>
              <a:spcAft>
                <a:spcPts val="600"/>
              </a:spcAft>
            </a:pPr>
            <a:r>
              <a:rPr lang="en-US" sz="2800" baseline="-25000" dirty="0">
                <a:latin typeface="Times New Roman" panose="02020603050405020304" pitchFamily="18" charset="0"/>
                <a:cs typeface="Times New Roman" panose="02020603050405020304" pitchFamily="18" charset="0"/>
              </a:rPr>
              <a:t>The proposed system describes a safety device that gets automatically triggered when a woman is in danger from anywhere at any time. This device has a transmitter and receiver in which the receiver is placed in a bag, and the transmitter is placed in the slipper. When the RF signal between the receiver and transmitter goes low, the device automatically sends SMS to the emergency contacts and provides alert to the nearby people. Here </a:t>
            </a:r>
            <a:r>
              <a:rPr lang="en-US" sz="2800" baseline="-25000" dirty="0" err="1">
                <a:latin typeface="Times New Roman" panose="02020603050405020304" pitchFamily="18" charset="0"/>
                <a:cs typeface="Times New Roman" panose="02020603050405020304" pitchFamily="18" charset="0"/>
              </a:rPr>
              <a:t>WiFi</a:t>
            </a:r>
            <a:r>
              <a:rPr lang="en-US" sz="2800" baseline="-25000" dirty="0">
                <a:latin typeface="Times New Roman" panose="02020603050405020304" pitchFamily="18" charset="0"/>
                <a:cs typeface="Times New Roman" panose="02020603050405020304" pitchFamily="18" charset="0"/>
              </a:rPr>
              <a:t> module and GPS are used. GPS is used to track the location of the women, and the </a:t>
            </a:r>
            <a:r>
              <a:rPr lang="en-US" sz="2800" baseline="-25000" dirty="0" err="1">
                <a:latin typeface="Times New Roman" panose="02020603050405020304" pitchFamily="18" charset="0"/>
                <a:cs typeface="Times New Roman" panose="02020603050405020304" pitchFamily="18" charset="0"/>
              </a:rPr>
              <a:t>WiFi</a:t>
            </a:r>
            <a:r>
              <a:rPr lang="en-US" sz="2800" baseline="-25000" dirty="0">
                <a:latin typeface="Times New Roman" panose="02020603050405020304" pitchFamily="18" charset="0"/>
                <a:cs typeface="Times New Roman" panose="02020603050405020304" pitchFamily="18" charset="0"/>
              </a:rPr>
              <a:t> module is used to send the tracked location as SMS to the emergency contacts. </a:t>
            </a:r>
          </a:p>
        </p:txBody>
      </p:sp>
      <p:sp>
        <p:nvSpPr>
          <p:cNvPr id="20" name="Freeform: Shape 19">
            <a:extLst>
              <a:ext uri="{FF2B5EF4-FFF2-40B4-BE49-F238E27FC236}">
                <a16:creationId xmlns:a16="http://schemas.microsoft.com/office/drawing/2014/main" id="{B7D3B4FC-79F4-47D2-9D79-DA876E6AD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0496" y="2022496"/>
            <a:ext cx="3795039" cy="4043934"/>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descr="Shape&#10;&#10;Description automatically generated with low confidence">
            <a:extLst>
              <a:ext uri="{FF2B5EF4-FFF2-40B4-BE49-F238E27FC236}">
                <a16:creationId xmlns:a16="http://schemas.microsoft.com/office/drawing/2014/main" id="{17DBAD98-21F8-8814-62E3-C3941FC6EB4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99000" contrast="91000"/>
                    </a14:imgEffect>
                  </a14:imgLayer>
                </a14:imgProps>
              </a:ext>
              <a:ext uri="{28A0092B-C50C-407E-A947-70E740481C1C}">
                <a14:useLocalDpi xmlns:a14="http://schemas.microsoft.com/office/drawing/2010/main" val="0"/>
              </a:ext>
            </a:extLst>
          </a:blip>
          <a:stretch>
            <a:fillRect/>
          </a:stretch>
        </p:blipFill>
        <p:spPr>
          <a:xfrm>
            <a:off x="7891362" y="2339459"/>
            <a:ext cx="3451828" cy="3451828"/>
          </a:xfrm>
          <a:prstGeom prst="rect">
            <a:avLst/>
          </a:prstGeom>
        </p:spPr>
      </p:pic>
      <p:sp>
        <p:nvSpPr>
          <p:cNvPr id="22" name="Rectangle 6">
            <a:extLst>
              <a:ext uri="{FF2B5EF4-FFF2-40B4-BE49-F238E27FC236}">
                <a16:creationId xmlns:a16="http://schemas.microsoft.com/office/drawing/2014/main" id="{2775D660-3127-4688-9782-F7C4639B16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2788" y="5952857"/>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9577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0470E07-6044-D5E8-2B37-07643303BE34}"/>
              </a:ext>
            </a:extLst>
          </p:cNvPr>
          <p:cNvSpPr txBox="1">
            <a:spLocks/>
          </p:cNvSpPr>
          <p:nvPr/>
        </p:nvSpPr>
        <p:spPr>
          <a:xfrm>
            <a:off x="-3224814" y="-347664"/>
            <a:ext cx="2656538" cy="6998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4000" b="1" dirty="0">
              <a:latin typeface="Raleway bold"/>
            </a:endParaRPr>
          </a:p>
        </p:txBody>
      </p:sp>
      <p:sp>
        <p:nvSpPr>
          <p:cNvPr id="1030" name="Title 1">
            <a:extLst>
              <a:ext uri="{FF2B5EF4-FFF2-40B4-BE49-F238E27FC236}">
                <a16:creationId xmlns:a16="http://schemas.microsoft.com/office/drawing/2014/main" id="{74060DE9-57EC-6E49-859F-2A167F4348F5}"/>
              </a:ext>
            </a:extLst>
          </p:cNvPr>
          <p:cNvSpPr txBox="1">
            <a:spLocks/>
          </p:cNvSpPr>
          <p:nvPr/>
        </p:nvSpPr>
        <p:spPr>
          <a:xfrm>
            <a:off x="6960093" y="4387180"/>
            <a:ext cx="6374907" cy="164278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IN"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 name="Title 4">
            <a:extLst>
              <a:ext uri="{FF2B5EF4-FFF2-40B4-BE49-F238E27FC236}">
                <a16:creationId xmlns:a16="http://schemas.microsoft.com/office/drawing/2014/main" id="{01455C3E-8161-ABC3-83B5-841BA7F716E2}"/>
              </a:ext>
            </a:extLst>
          </p:cNvPr>
          <p:cNvSpPr>
            <a:spLocks noGrp="1"/>
          </p:cNvSpPr>
          <p:nvPr>
            <p:ph type="title"/>
          </p:nvPr>
        </p:nvSpPr>
        <p:spPr>
          <a:xfrm>
            <a:off x="2927924" y="74630"/>
            <a:ext cx="7669580" cy="1039063"/>
          </a:xfrm>
        </p:spPr>
        <p:txBody>
          <a:bodyPr>
            <a:normAutofit fontScale="90000"/>
          </a:bodyPr>
          <a:lstStyle/>
          <a:p>
            <a:r>
              <a:rPr lang="en-IN" sz="4000" dirty="0">
                <a:latin typeface="Times New Roman" panose="02020603050405020304" pitchFamily="18" charset="0"/>
                <a:cs typeface="Times New Roman" panose="02020603050405020304" pitchFamily="18" charset="0"/>
              </a:rPr>
              <a:t>Block Diagram</a:t>
            </a:r>
            <a:br>
              <a:rPr lang="en-IN" sz="4000" dirty="0">
                <a:latin typeface="Times New Roman" panose="02020603050405020304" pitchFamily="18" charset="0"/>
                <a:cs typeface="Times New Roman" panose="02020603050405020304" pitchFamily="18" charset="0"/>
              </a:rPr>
            </a:br>
            <a:endParaRPr lang="en-IN" sz="4000" b="1" dirty="0">
              <a:latin typeface="Times New Roman" panose="02020603050405020304" pitchFamily="18"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E2C630F3-0DC8-97F5-8EEB-1E8FE260F5FB}"/>
              </a:ext>
            </a:extLst>
          </p:cNvPr>
          <p:cNvSpPr/>
          <p:nvPr/>
        </p:nvSpPr>
        <p:spPr>
          <a:xfrm>
            <a:off x="1391353" y="4162417"/>
            <a:ext cx="1554480" cy="84124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Lithium ion battery</a:t>
            </a:r>
            <a:endParaRPr lang="en-IN" dirty="0">
              <a:latin typeface="Times New Roman" panose="02020603050405020304" pitchFamily="18"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F38B0235-E122-25FD-872C-C207A5FBC043}"/>
              </a:ext>
            </a:extLst>
          </p:cNvPr>
          <p:cNvSpPr/>
          <p:nvPr/>
        </p:nvSpPr>
        <p:spPr>
          <a:xfrm>
            <a:off x="4216077" y="2402524"/>
            <a:ext cx="1554480" cy="84124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atin typeface="Times New Roman" panose="02020603050405020304" pitchFamily="18" charset="0"/>
                <a:cs typeface="Times New Roman" panose="02020603050405020304" pitchFamily="18" charset="0"/>
              </a:rPr>
              <a:t>GSM/GPRS</a:t>
            </a:r>
            <a:endParaRPr lang="en-IN" dirty="0">
              <a:latin typeface="Times New Roman" panose="02020603050405020304" pitchFamily="18"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8E63EA99-DCC2-37DF-8996-FA5557125CFC}"/>
              </a:ext>
            </a:extLst>
          </p:cNvPr>
          <p:cNvSpPr/>
          <p:nvPr/>
        </p:nvSpPr>
        <p:spPr>
          <a:xfrm>
            <a:off x="4216077" y="4321264"/>
            <a:ext cx="1554480" cy="84124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atin typeface="Times New Roman" panose="02020603050405020304" pitchFamily="18" charset="0"/>
                <a:cs typeface="Times New Roman" panose="02020603050405020304" pitchFamily="18" charset="0"/>
              </a:rPr>
              <a:t>ESP32 mc</a:t>
            </a:r>
            <a:endParaRPr lang="en-IN" dirty="0">
              <a:latin typeface="Times New Roman" panose="02020603050405020304" pitchFamily="18" charset="0"/>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DB72EA98-C18E-81CC-9A8F-6C5B72383645}"/>
              </a:ext>
            </a:extLst>
          </p:cNvPr>
          <p:cNvSpPr/>
          <p:nvPr/>
        </p:nvSpPr>
        <p:spPr>
          <a:xfrm>
            <a:off x="4216077" y="5961684"/>
            <a:ext cx="1554480" cy="84124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GPS</a:t>
            </a:r>
            <a:endParaRPr lang="en-IN" dirty="0">
              <a:latin typeface="Times New Roman" panose="02020603050405020304" pitchFamily="18" charset="0"/>
              <a:cs typeface="Times New Roman" panose="02020603050405020304" pitchFamily="18" charset="0"/>
            </a:endParaRPr>
          </a:p>
        </p:txBody>
      </p:sp>
      <p:sp>
        <p:nvSpPr>
          <p:cNvPr id="14" name="Thought Bubble: Cloud 13">
            <a:extLst>
              <a:ext uri="{FF2B5EF4-FFF2-40B4-BE49-F238E27FC236}">
                <a16:creationId xmlns:a16="http://schemas.microsoft.com/office/drawing/2014/main" id="{53336C6F-C5AC-7B87-71A3-992E59AE8E69}"/>
              </a:ext>
            </a:extLst>
          </p:cNvPr>
          <p:cNvSpPr/>
          <p:nvPr/>
        </p:nvSpPr>
        <p:spPr>
          <a:xfrm>
            <a:off x="6238548" y="1171929"/>
            <a:ext cx="2136358" cy="1046942"/>
          </a:xfrm>
          <a:prstGeom prst="cloud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Cloud</a:t>
            </a:r>
            <a:endParaRPr lang="en-IN" dirty="0"/>
          </a:p>
        </p:txBody>
      </p:sp>
      <p:pic>
        <p:nvPicPr>
          <p:cNvPr id="23" name="Picture 22" descr="A white cell phone&#10;&#10;Description automatically generated with low confidence">
            <a:extLst>
              <a:ext uri="{FF2B5EF4-FFF2-40B4-BE49-F238E27FC236}">
                <a16:creationId xmlns:a16="http://schemas.microsoft.com/office/drawing/2014/main" id="{FC408479-6A22-3EF0-39D8-DF1DBDE33D7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602222" y="1977586"/>
            <a:ext cx="1642782" cy="1642782"/>
          </a:xfrm>
          <a:prstGeom prst="rect">
            <a:avLst/>
          </a:prstGeom>
        </p:spPr>
      </p:pic>
      <p:sp>
        <p:nvSpPr>
          <p:cNvPr id="24" name="TextBox 23">
            <a:extLst>
              <a:ext uri="{FF2B5EF4-FFF2-40B4-BE49-F238E27FC236}">
                <a16:creationId xmlns:a16="http://schemas.microsoft.com/office/drawing/2014/main" id="{79043B70-B6C6-54C5-77EC-42DF8FF100FB}"/>
              </a:ext>
            </a:extLst>
          </p:cNvPr>
          <p:cNvSpPr txBox="1"/>
          <p:nvPr/>
        </p:nvSpPr>
        <p:spPr>
          <a:xfrm flipH="1">
            <a:off x="10367405" y="3257669"/>
            <a:ext cx="1939793" cy="369332"/>
          </a:xfrm>
          <a:prstGeom prst="rect">
            <a:avLst/>
          </a:prstGeom>
          <a:noFill/>
        </p:spPr>
        <p:txBody>
          <a:bodyPr wrap="square" rtlCol="0">
            <a:spAutoFit/>
          </a:bodyPr>
          <a:lstStyle/>
          <a:p>
            <a:r>
              <a:rPr lang="en-US" dirty="0"/>
              <a:t>(API)</a:t>
            </a:r>
            <a:endParaRPr lang="en-IN" dirty="0"/>
          </a:p>
        </p:txBody>
      </p:sp>
      <p:sp>
        <p:nvSpPr>
          <p:cNvPr id="25" name="TextBox 24">
            <a:extLst>
              <a:ext uri="{FF2B5EF4-FFF2-40B4-BE49-F238E27FC236}">
                <a16:creationId xmlns:a16="http://schemas.microsoft.com/office/drawing/2014/main" id="{E582CA54-5CE5-F39D-5D03-BD9C4B8D9A85}"/>
              </a:ext>
            </a:extLst>
          </p:cNvPr>
          <p:cNvSpPr txBox="1"/>
          <p:nvPr/>
        </p:nvSpPr>
        <p:spPr>
          <a:xfrm>
            <a:off x="10900151" y="2218871"/>
            <a:ext cx="1291849" cy="369332"/>
          </a:xfrm>
          <a:prstGeom prst="rect">
            <a:avLst/>
          </a:prstGeom>
          <a:noFill/>
        </p:spPr>
        <p:txBody>
          <a:bodyPr wrap="square" rtlCol="0">
            <a:spAutoFit/>
          </a:bodyPr>
          <a:lstStyle/>
          <a:p>
            <a:r>
              <a:rPr lang="en-US" dirty="0"/>
              <a:t>Mobile</a:t>
            </a:r>
            <a:endParaRPr lang="en-IN" dirty="0"/>
          </a:p>
        </p:txBody>
      </p:sp>
      <p:cxnSp>
        <p:nvCxnSpPr>
          <p:cNvPr id="33" name="Connector: Curved 32">
            <a:extLst>
              <a:ext uri="{FF2B5EF4-FFF2-40B4-BE49-F238E27FC236}">
                <a16:creationId xmlns:a16="http://schemas.microsoft.com/office/drawing/2014/main" id="{CC8D39AC-6555-1BA0-04E8-770BFBACC7E0}"/>
              </a:ext>
            </a:extLst>
          </p:cNvPr>
          <p:cNvCxnSpPr>
            <a:cxnSpLocks/>
            <a:stCxn id="14" idx="2"/>
            <a:endCxn id="23" idx="1"/>
          </p:cNvCxnSpPr>
          <p:nvPr/>
        </p:nvCxnSpPr>
        <p:spPr>
          <a:xfrm>
            <a:off x="8373126" y="1695400"/>
            <a:ext cx="1229096" cy="1103577"/>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40" name="Connector: Curved 39">
            <a:extLst>
              <a:ext uri="{FF2B5EF4-FFF2-40B4-BE49-F238E27FC236}">
                <a16:creationId xmlns:a16="http://schemas.microsoft.com/office/drawing/2014/main" id="{AB72311E-26DD-01E2-6913-283E1CB57586}"/>
              </a:ext>
            </a:extLst>
          </p:cNvPr>
          <p:cNvCxnSpPr>
            <a:cxnSpLocks/>
            <a:stCxn id="10" idx="3"/>
            <a:endCxn id="14" idx="0"/>
          </p:cNvCxnSpPr>
          <p:nvPr/>
        </p:nvCxnSpPr>
        <p:spPr>
          <a:xfrm flipV="1">
            <a:off x="5770557" y="1695400"/>
            <a:ext cx="474618" cy="1127748"/>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sp>
        <p:nvSpPr>
          <p:cNvPr id="44" name="TextBox 43">
            <a:extLst>
              <a:ext uri="{FF2B5EF4-FFF2-40B4-BE49-F238E27FC236}">
                <a16:creationId xmlns:a16="http://schemas.microsoft.com/office/drawing/2014/main" id="{0D105DBC-1B0C-266D-5686-23FA21F01EF3}"/>
              </a:ext>
            </a:extLst>
          </p:cNvPr>
          <p:cNvSpPr txBox="1"/>
          <p:nvPr/>
        </p:nvSpPr>
        <p:spPr>
          <a:xfrm>
            <a:off x="-41209" y="4206977"/>
            <a:ext cx="1554480"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DC 5v or 12v </a:t>
            </a:r>
          </a:p>
          <a:p>
            <a:r>
              <a:rPr lang="en-US" dirty="0">
                <a:latin typeface="Times New Roman" panose="02020603050405020304" pitchFamily="18" charset="0"/>
                <a:cs typeface="Times New Roman" panose="02020603050405020304" pitchFamily="18" charset="0"/>
              </a:rPr>
              <a:t>(For charging)</a:t>
            </a:r>
            <a:endParaRPr lang="en-IN" dirty="0">
              <a:latin typeface="Times New Roman" panose="02020603050405020304" pitchFamily="18" charset="0"/>
              <a:cs typeface="Times New Roman" panose="02020603050405020304" pitchFamily="18" charset="0"/>
            </a:endParaRPr>
          </a:p>
        </p:txBody>
      </p:sp>
      <p:cxnSp>
        <p:nvCxnSpPr>
          <p:cNvPr id="46" name="Straight Arrow Connector 45">
            <a:extLst>
              <a:ext uri="{FF2B5EF4-FFF2-40B4-BE49-F238E27FC236}">
                <a16:creationId xmlns:a16="http://schemas.microsoft.com/office/drawing/2014/main" id="{7A21B585-92BF-8987-04BB-FB1BE33FFC25}"/>
              </a:ext>
            </a:extLst>
          </p:cNvPr>
          <p:cNvCxnSpPr/>
          <p:nvPr/>
        </p:nvCxnSpPr>
        <p:spPr>
          <a:xfrm>
            <a:off x="263951" y="4490027"/>
            <a:ext cx="116620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8" name="Arrow: Up-Down 47">
            <a:extLst>
              <a:ext uri="{FF2B5EF4-FFF2-40B4-BE49-F238E27FC236}">
                <a16:creationId xmlns:a16="http://schemas.microsoft.com/office/drawing/2014/main" id="{2792782D-554C-4B37-10A7-4CEA3DE9630B}"/>
              </a:ext>
            </a:extLst>
          </p:cNvPr>
          <p:cNvSpPr/>
          <p:nvPr/>
        </p:nvSpPr>
        <p:spPr>
          <a:xfrm>
            <a:off x="4749308" y="3243772"/>
            <a:ext cx="474618" cy="107749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49" name="Arrow: Up-Down 48">
            <a:extLst>
              <a:ext uri="{FF2B5EF4-FFF2-40B4-BE49-F238E27FC236}">
                <a16:creationId xmlns:a16="http://schemas.microsoft.com/office/drawing/2014/main" id="{5D7162B3-58F6-1AB6-7871-3AD818DAD8B4}"/>
              </a:ext>
            </a:extLst>
          </p:cNvPr>
          <p:cNvSpPr/>
          <p:nvPr/>
        </p:nvSpPr>
        <p:spPr>
          <a:xfrm>
            <a:off x="4806142" y="5162512"/>
            <a:ext cx="474618" cy="79917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54" name="Left Bracket 53">
            <a:extLst>
              <a:ext uri="{FF2B5EF4-FFF2-40B4-BE49-F238E27FC236}">
                <a16:creationId xmlns:a16="http://schemas.microsoft.com/office/drawing/2014/main" id="{BE5D5221-8A72-5D0B-3259-6E54EE4151E4}"/>
              </a:ext>
            </a:extLst>
          </p:cNvPr>
          <p:cNvSpPr/>
          <p:nvPr/>
        </p:nvSpPr>
        <p:spPr>
          <a:xfrm>
            <a:off x="3530827" y="2798977"/>
            <a:ext cx="642217" cy="3717237"/>
          </a:xfrm>
          <a:prstGeom prst="leftBracket">
            <a:avLst/>
          </a:prstGeom>
          <a:ln>
            <a:headEnd type="arrow"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cxnSp>
        <p:nvCxnSpPr>
          <p:cNvPr id="56" name="Straight Arrow Connector 55">
            <a:extLst>
              <a:ext uri="{FF2B5EF4-FFF2-40B4-BE49-F238E27FC236}">
                <a16:creationId xmlns:a16="http://schemas.microsoft.com/office/drawing/2014/main" id="{1BC76DB2-68A6-934F-0E93-D7A734065F3B}"/>
              </a:ext>
            </a:extLst>
          </p:cNvPr>
          <p:cNvCxnSpPr/>
          <p:nvPr/>
        </p:nvCxnSpPr>
        <p:spPr>
          <a:xfrm>
            <a:off x="3041348" y="4548263"/>
            <a:ext cx="117472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2" name="TextBox 61">
            <a:extLst>
              <a:ext uri="{FF2B5EF4-FFF2-40B4-BE49-F238E27FC236}">
                <a16:creationId xmlns:a16="http://schemas.microsoft.com/office/drawing/2014/main" id="{FF728684-F644-0F61-5FFF-93F0FB1AE491}"/>
              </a:ext>
            </a:extLst>
          </p:cNvPr>
          <p:cNvSpPr txBox="1"/>
          <p:nvPr/>
        </p:nvSpPr>
        <p:spPr>
          <a:xfrm>
            <a:off x="9078012" y="1652271"/>
            <a:ext cx="1729919"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Live Location</a:t>
            </a:r>
            <a:endParaRPr lang="en-IN" dirty="0">
              <a:latin typeface="Times New Roman" panose="02020603050405020304" pitchFamily="18" charset="0"/>
              <a:cs typeface="Times New Roman" panose="02020603050405020304" pitchFamily="18" charset="0"/>
            </a:endParaRPr>
          </a:p>
        </p:txBody>
      </p:sp>
      <p:cxnSp>
        <p:nvCxnSpPr>
          <p:cNvPr id="1026" name="Straight Arrow Connector 1025">
            <a:extLst>
              <a:ext uri="{FF2B5EF4-FFF2-40B4-BE49-F238E27FC236}">
                <a16:creationId xmlns:a16="http://schemas.microsoft.com/office/drawing/2014/main" id="{9B996237-E263-54E5-13AE-1031E41FDFB9}"/>
              </a:ext>
            </a:extLst>
          </p:cNvPr>
          <p:cNvCxnSpPr/>
          <p:nvPr/>
        </p:nvCxnSpPr>
        <p:spPr>
          <a:xfrm>
            <a:off x="4947544" y="1825291"/>
            <a:ext cx="0" cy="55466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27" name="TextBox 1026">
            <a:extLst>
              <a:ext uri="{FF2B5EF4-FFF2-40B4-BE49-F238E27FC236}">
                <a16:creationId xmlns:a16="http://schemas.microsoft.com/office/drawing/2014/main" id="{A6A359BF-88BC-4ED5-626B-BA7DC44776CD}"/>
              </a:ext>
            </a:extLst>
          </p:cNvPr>
          <p:cNvSpPr txBox="1"/>
          <p:nvPr/>
        </p:nvSpPr>
        <p:spPr>
          <a:xfrm>
            <a:off x="4715332" y="1373601"/>
            <a:ext cx="1640219" cy="369332"/>
          </a:xfrm>
          <a:prstGeom prst="rect">
            <a:avLst/>
          </a:prstGeom>
          <a:noFill/>
        </p:spPr>
        <p:txBody>
          <a:bodyPr wrap="square" rtlCol="0">
            <a:spAutoFit/>
          </a:bodyPr>
          <a:lstStyle/>
          <a:p>
            <a:r>
              <a:rPr lang="en-US" dirty="0"/>
              <a:t>Sim</a:t>
            </a:r>
            <a:endParaRPr lang="en-IN" dirty="0"/>
          </a:p>
        </p:txBody>
      </p:sp>
      <p:cxnSp>
        <p:nvCxnSpPr>
          <p:cNvPr id="1029" name="Straight Arrow Connector 1028">
            <a:extLst>
              <a:ext uri="{FF2B5EF4-FFF2-40B4-BE49-F238E27FC236}">
                <a16:creationId xmlns:a16="http://schemas.microsoft.com/office/drawing/2014/main" id="{8056C0A7-52F2-3B0E-C93E-FF628576B7C5}"/>
              </a:ext>
            </a:extLst>
          </p:cNvPr>
          <p:cNvCxnSpPr>
            <a:cxnSpLocks/>
          </p:cNvCxnSpPr>
          <p:nvPr/>
        </p:nvCxnSpPr>
        <p:spPr>
          <a:xfrm>
            <a:off x="5770557" y="2986240"/>
            <a:ext cx="41030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36" name="TextBox 1035">
            <a:extLst>
              <a:ext uri="{FF2B5EF4-FFF2-40B4-BE49-F238E27FC236}">
                <a16:creationId xmlns:a16="http://schemas.microsoft.com/office/drawing/2014/main" id="{86A7D46C-C873-02F7-F5BE-926A1AB828AB}"/>
              </a:ext>
            </a:extLst>
          </p:cNvPr>
          <p:cNvSpPr txBox="1"/>
          <p:nvPr/>
        </p:nvSpPr>
        <p:spPr>
          <a:xfrm>
            <a:off x="6176260" y="2830005"/>
            <a:ext cx="327519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This is for sharing information</a:t>
            </a:r>
            <a:endParaRPr lang="en-IN" dirty="0">
              <a:latin typeface="Times New Roman" panose="02020603050405020304" pitchFamily="18" charset="0"/>
              <a:cs typeface="Times New Roman" panose="02020603050405020304" pitchFamily="18" charset="0"/>
            </a:endParaRPr>
          </a:p>
        </p:txBody>
      </p:sp>
      <p:cxnSp>
        <p:nvCxnSpPr>
          <p:cNvPr id="1038" name="Straight Arrow Connector 1037">
            <a:extLst>
              <a:ext uri="{FF2B5EF4-FFF2-40B4-BE49-F238E27FC236}">
                <a16:creationId xmlns:a16="http://schemas.microsoft.com/office/drawing/2014/main" id="{C65F449D-BB45-DC32-2586-DD1A323D4C10}"/>
              </a:ext>
            </a:extLst>
          </p:cNvPr>
          <p:cNvCxnSpPr>
            <a:cxnSpLocks/>
            <a:stCxn id="11" idx="3"/>
          </p:cNvCxnSpPr>
          <p:nvPr/>
        </p:nvCxnSpPr>
        <p:spPr>
          <a:xfrm>
            <a:off x="5770557" y="4741888"/>
            <a:ext cx="47461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39" name="TextBox 1038">
            <a:extLst>
              <a:ext uri="{FF2B5EF4-FFF2-40B4-BE49-F238E27FC236}">
                <a16:creationId xmlns:a16="http://schemas.microsoft.com/office/drawing/2014/main" id="{CFDC6B76-5CD0-8B30-858F-FDCEB58FD99C}"/>
              </a:ext>
            </a:extLst>
          </p:cNvPr>
          <p:cNvSpPr txBox="1"/>
          <p:nvPr/>
        </p:nvSpPr>
        <p:spPr>
          <a:xfrm>
            <a:off x="6355551" y="4557222"/>
            <a:ext cx="366221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For controlling the system</a:t>
            </a:r>
            <a:endParaRPr lang="en-IN" dirty="0">
              <a:latin typeface="Times New Roman" panose="02020603050405020304" pitchFamily="18" charset="0"/>
              <a:cs typeface="Times New Roman" panose="02020603050405020304" pitchFamily="18" charset="0"/>
            </a:endParaRPr>
          </a:p>
        </p:txBody>
      </p:sp>
      <p:cxnSp>
        <p:nvCxnSpPr>
          <p:cNvPr id="1040" name="Straight Arrow Connector 1039">
            <a:extLst>
              <a:ext uri="{FF2B5EF4-FFF2-40B4-BE49-F238E27FC236}">
                <a16:creationId xmlns:a16="http://schemas.microsoft.com/office/drawing/2014/main" id="{CD674B03-60F3-F616-6022-E179C081541A}"/>
              </a:ext>
            </a:extLst>
          </p:cNvPr>
          <p:cNvCxnSpPr/>
          <p:nvPr/>
        </p:nvCxnSpPr>
        <p:spPr>
          <a:xfrm>
            <a:off x="5770557" y="6383257"/>
            <a:ext cx="47461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41" name="TextBox 1040">
            <a:extLst>
              <a:ext uri="{FF2B5EF4-FFF2-40B4-BE49-F238E27FC236}">
                <a16:creationId xmlns:a16="http://schemas.microsoft.com/office/drawing/2014/main" id="{90ECA531-2C11-410B-EE57-9ED0D10619FD}"/>
              </a:ext>
            </a:extLst>
          </p:cNvPr>
          <p:cNvSpPr txBox="1"/>
          <p:nvPr/>
        </p:nvSpPr>
        <p:spPr>
          <a:xfrm>
            <a:off x="6176260" y="5991518"/>
            <a:ext cx="599722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For sending location co-ordinates to micro controller</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2085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0470E07-6044-D5E8-2B37-07643303BE34}"/>
              </a:ext>
            </a:extLst>
          </p:cNvPr>
          <p:cNvSpPr txBox="1">
            <a:spLocks/>
          </p:cNvSpPr>
          <p:nvPr/>
        </p:nvSpPr>
        <p:spPr>
          <a:xfrm>
            <a:off x="-3224814" y="-347664"/>
            <a:ext cx="2656538" cy="6998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4000" b="1" dirty="0">
              <a:latin typeface="Raleway bold"/>
            </a:endParaRPr>
          </a:p>
        </p:txBody>
      </p:sp>
      <p:sp>
        <p:nvSpPr>
          <p:cNvPr id="5" name="Title 4">
            <a:extLst>
              <a:ext uri="{FF2B5EF4-FFF2-40B4-BE49-F238E27FC236}">
                <a16:creationId xmlns:a16="http://schemas.microsoft.com/office/drawing/2014/main" id="{01455C3E-8161-ABC3-83B5-841BA7F716E2}"/>
              </a:ext>
            </a:extLst>
          </p:cNvPr>
          <p:cNvSpPr>
            <a:spLocks noGrp="1"/>
          </p:cNvSpPr>
          <p:nvPr>
            <p:ph type="title"/>
          </p:nvPr>
        </p:nvSpPr>
        <p:spPr>
          <a:xfrm>
            <a:off x="5859730" y="234229"/>
            <a:ext cx="7669580" cy="1325563"/>
          </a:xfrm>
        </p:spPr>
        <p:txBody>
          <a:bodyPr>
            <a:normAutofit/>
          </a:bodyPr>
          <a:lstStyle/>
          <a:p>
            <a:r>
              <a:rPr lang="en-IN" sz="4000" b="1" dirty="0">
                <a:latin typeface="Times New Roman" panose="02020603050405020304" pitchFamily="18" charset="0"/>
                <a:cs typeface="Times New Roman" panose="02020603050405020304" pitchFamily="18" charset="0"/>
              </a:rPr>
              <a:t>Components</a:t>
            </a:r>
          </a:p>
        </p:txBody>
      </p:sp>
      <p:sp>
        <p:nvSpPr>
          <p:cNvPr id="40" name="Title 4">
            <a:extLst>
              <a:ext uri="{FF2B5EF4-FFF2-40B4-BE49-F238E27FC236}">
                <a16:creationId xmlns:a16="http://schemas.microsoft.com/office/drawing/2014/main" id="{E330D10A-3156-4F85-A89D-9788ABDD4FBB}"/>
              </a:ext>
            </a:extLst>
          </p:cNvPr>
          <p:cNvSpPr txBox="1">
            <a:spLocks/>
          </p:cNvSpPr>
          <p:nvPr/>
        </p:nvSpPr>
        <p:spPr>
          <a:xfrm>
            <a:off x="4627634" y="2686988"/>
            <a:ext cx="4708879" cy="5923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70000"/>
              </a:lnSpc>
            </a:pPr>
            <a:endParaRPr lang="en-IN" sz="2800" dirty="0">
              <a:latin typeface="Times New Roman" panose="02020603050405020304" pitchFamily="18" charset="0"/>
              <a:cs typeface="Times New Roman" panose="02020603050405020304" pitchFamily="18" charset="0"/>
            </a:endParaRPr>
          </a:p>
        </p:txBody>
      </p:sp>
      <p:sp>
        <p:nvSpPr>
          <p:cNvPr id="28" name="Title 4">
            <a:extLst>
              <a:ext uri="{FF2B5EF4-FFF2-40B4-BE49-F238E27FC236}">
                <a16:creationId xmlns:a16="http://schemas.microsoft.com/office/drawing/2014/main" id="{D739569E-68E1-4C0A-89CE-5D3B45DC389A}"/>
              </a:ext>
            </a:extLst>
          </p:cNvPr>
          <p:cNvSpPr txBox="1">
            <a:spLocks/>
          </p:cNvSpPr>
          <p:nvPr/>
        </p:nvSpPr>
        <p:spPr>
          <a:xfrm>
            <a:off x="4158984" y="3373660"/>
            <a:ext cx="5242435" cy="968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2400" dirty="0">
              <a:latin typeface="Times New Roman" panose="02020603050405020304" pitchFamily="18" charset="0"/>
              <a:cs typeface="Times New Roman" panose="02020603050405020304" pitchFamily="18" charset="0"/>
            </a:endParaRPr>
          </a:p>
        </p:txBody>
      </p:sp>
      <p:sp>
        <p:nvSpPr>
          <p:cNvPr id="30" name="Title 4">
            <a:extLst>
              <a:ext uri="{FF2B5EF4-FFF2-40B4-BE49-F238E27FC236}">
                <a16:creationId xmlns:a16="http://schemas.microsoft.com/office/drawing/2014/main" id="{D739569E-68E1-4C0A-89CE-5D3B45DC389A}"/>
              </a:ext>
            </a:extLst>
          </p:cNvPr>
          <p:cNvSpPr txBox="1">
            <a:spLocks/>
          </p:cNvSpPr>
          <p:nvPr/>
        </p:nvSpPr>
        <p:spPr>
          <a:xfrm>
            <a:off x="4540513" y="3882029"/>
            <a:ext cx="5242435" cy="968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dirty="0">
              <a:latin typeface="Times New Roman" panose="02020603050405020304" pitchFamily="18" charset="0"/>
              <a:cs typeface="Times New Roman" panose="02020603050405020304" pitchFamily="18" charset="0"/>
            </a:endParaRPr>
          </a:p>
        </p:txBody>
      </p:sp>
      <p:sp>
        <p:nvSpPr>
          <p:cNvPr id="6" name="AutoShape 4" descr="MPU6050 Module Pinout, Configuration, Features, Arduino Interfacing &amp;  Datashee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 name="Rectangle: Rounded Corners 1">
            <a:extLst>
              <a:ext uri="{FF2B5EF4-FFF2-40B4-BE49-F238E27FC236}">
                <a16:creationId xmlns:a16="http://schemas.microsoft.com/office/drawing/2014/main" id="{DC4693AD-0DB0-41E6-D6FF-A0D52EF4C251}"/>
              </a:ext>
            </a:extLst>
          </p:cNvPr>
          <p:cNvSpPr/>
          <p:nvPr/>
        </p:nvSpPr>
        <p:spPr>
          <a:xfrm>
            <a:off x="116338" y="2145162"/>
            <a:ext cx="1415578" cy="2218691"/>
          </a:xfrm>
          <a:prstGeom prst="roundRect">
            <a:avLst>
              <a:gd name="adj" fmla="val 4688"/>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4" name="Rectangle: Rounded Corners 3">
            <a:extLst>
              <a:ext uri="{FF2B5EF4-FFF2-40B4-BE49-F238E27FC236}">
                <a16:creationId xmlns:a16="http://schemas.microsoft.com/office/drawing/2014/main" id="{333045F1-431D-EE09-A42D-4C913159558C}"/>
              </a:ext>
            </a:extLst>
          </p:cNvPr>
          <p:cNvSpPr/>
          <p:nvPr/>
        </p:nvSpPr>
        <p:spPr>
          <a:xfrm>
            <a:off x="1713664" y="2158001"/>
            <a:ext cx="1470346" cy="2218691"/>
          </a:xfrm>
          <a:prstGeom prst="roundRect">
            <a:avLst>
              <a:gd name="adj" fmla="val 4688"/>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11" name="Rectangle: Rounded Corners 10">
            <a:extLst>
              <a:ext uri="{FF2B5EF4-FFF2-40B4-BE49-F238E27FC236}">
                <a16:creationId xmlns:a16="http://schemas.microsoft.com/office/drawing/2014/main" id="{68C7305E-20EB-0AC7-8757-F30CE14A04C6}"/>
              </a:ext>
            </a:extLst>
          </p:cNvPr>
          <p:cNvSpPr/>
          <p:nvPr/>
        </p:nvSpPr>
        <p:spPr>
          <a:xfrm>
            <a:off x="3409697" y="2145162"/>
            <a:ext cx="1495829" cy="2218691"/>
          </a:xfrm>
          <a:prstGeom prst="roundRect">
            <a:avLst>
              <a:gd name="adj" fmla="val 4688"/>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12" name="Rectangle: Rounded Corners 11">
            <a:extLst>
              <a:ext uri="{FF2B5EF4-FFF2-40B4-BE49-F238E27FC236}">
                <a16:creationId xmlns:a16="http://schemas.microsoft.com/office/drawing/2014/main" id="{A68A025B-0537-6918-E2F3-32E8F8A5DF55}"/>
              </a:ext>
            </a:extLst>
          </p:cNvPr>
          <p:cNvSpPr/>
          <p:nvPr/>
        </p:nvSpPr>
        <p:spPr>
          <a:xfrm>
            <a:off x="5169482" y="2142560"/>
            <a:ext cx="1347120" cy="2278058"/>
          </a:xfrm>
          <a:prstGeom prst="roundRect">
            <a:avLst>
              <a:gd name="adj" fmla="val 4688"/>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35F49389-211B-8DC5-5454-13E982B5ACA0}"/>
              </a:ext>
            </a:extLst>
          </p:cNvPr>
          <p:cNvSpPr txBox="1"/>
          <p:nvPr/>
        </p:nvSpPr>
        <p:spPr>
          <a:xfrm>
            <a:off x="187366" y="2974120"/>
            <a:ext cx="1248683" cy="461665"/>
          </a:xfrm>
          <a:prstGeom prst="rect">
            <a:avLst/>
          </a:prstGeom>
          <a:noFill/>
        </p:spPr>
        <p:txBody>
          <a:bodyPr wrap="square" rtlCol="0">
            <a:spAutoFit/>
          </a:bodyPr>
          <a:lstStyle/>
          <a:p>
            <a:pPr lvl="0" algn="ctr">
              <a:defRPr/>
            </a:pPr>
            <a:r>
              <a:rPr lang="en-IN" sz="1200" dirty="0">
                <a:latin typeface="Poppins Light" panose="02000000000000000000" pitchFamily="2" charset="0"/>
                <a:cs typeface="Poppins Light" panose="02000000000000000000" pitchFamily="2" charset="0"/>
              </a:rPr>
              <a:t>ESP 32 Micro Controller</a:t>
            </a:r>
            <a:endParaRPr lang="en-US" sz="1200" dirty="0">
              <a:latin typeface="Poppins Light" panose="02000000000000000000" pitchFamily="2" charset="0"/>
              <a:cs typeface="Poppins Light" panose="02000000000000000000" pitchFamily="2" charset="0"/>
            </a:endParaRPr>
          </a:p>
        </p:txBody>
      </p:sp>
      <p:sp>
        <p:nvSpPr>
          <p:cNvPr id="14" name="TextBox 13">
            <a:extLst>
              <a:ext uri="{FF2B5EF4-FFF2-40B4-BE49-F238E27FC236}">
                <a16:creationId xmlns:a16="http://schemas.microsoft.com/office/drawing/2014/main" id="{C9F4429F-B31B-518F-4A50-96E6446F3242}"/>
              </a:ext>
            </a:extLst>
          </p:cNvPr>
          <p:cNvSpPr txBox="1"/>
          <p:nvPr/>
        </p:nvSpPr>
        <p:spPr>
          <a:xfrm>
            <a:off x="1561045" y="2974120"/>
            <a:ext cx="1681026" cy="523220"/>
          </a:xfrm>
          <a:prstGeom prst="rect">
            <a:avLst/>
          </a:prstGeom>
          <a:noFill/>
        </p:spPr>
        <p:txBody>
          <a:bodyPr wrap="square" rtlCol="0">
            <a:spAutoFit/>
          </a:bodyPr>
          <a:lstStyle/>
          <a:p>
            <a:pPr algn="ctr"/>
            <a:r>
              <a:rPr lang="en-US" sz="1400" dirty="0">
                <a:latin typeface="Poppins Light" panose="02000000000000000000" pitchFamily="2" charset="0"/>
                <a:cs typeface="Poppins Light" panose="02000000000000000000" pitchFamily="2" charset="0"/>
              </a:rPr>
              <a:t>Sim 800L </a:t>
            </a:r>
            <a:r>
              <a:rPr lang="en-US" sz="1400" dirty="0" err="1">
                <a:latin typeface="Poppins Light" panose="02000000000000000000" pitchFamily="2" charset="0"/>
                <a:cs typeface="Poppins Light" panose="02000000000000000000" pitchFamily="2" charset="0"/>
              </a:rPr>
              <a:t>gsm</a:t>
            </a:r>
            <a:r>
              <a:rPr lang="en-US" sz="1400" dirty="0">
                <a:latin typeface="Poppins Light" panose="02000000000000000000" pitchFamily="2" charset="0"/>
                <a:cs typeface="Poppins Light" panose="02000000000000000000" pitchFamily="2" charset="0"/>
              </a:rPr>
              <a:t> Module</a:t>
            </a:r>
            <a:endParaRPr lang="en-IN" sz="1400" dirty="0">
              <a:latin typeface="Poppins Light" panose="02000000000000000000" pitchFamily="2" charset="0"/>
              <a:cs typeface="Poppins Light" panose="02000000000000000000" pitchFamily="2" charset="0"/>
            </a:endParaRPr>
          </a:p>
        </p:txBody>
      </p:sp>
      <p:sp>
        <p:nvSpPr>
          <p:cNvPr id="15" name="TextBox 14">
            <a:extLst>
              <a:ext uri="{FF2B5EF4-FFF2-40B4-BE49-F238E27FC236}">
                <a16:creationId xmlns:a16="http://schemas.microsoft.com/office/drawing/2014/main" id="{7D6A51D7-D5F1-640F-09F2-F21A6985B291}"/>
              </a:ext>
            </a:extLst>
          </p:cNvPr>
          <p:cNvSpPr txBox="1"/>
          <p:nvPr/>
        </p:nvSpPr>
        <p:spPr>
          <a:xfrm>
            <a:off x="3330741" y="3023674"/>
            <a:ext cx="1524914" cy="461665"/>
          </a:xfrm>
          <a:prstGeom prst="rect">
            <a:avLst/>
          </a:prstGeom>
          <a:noFill/>
        </p:spPr>
        <p:txBody>
          <a:bodyPr wrap="square" rtlCol="0">
            <a:spAutoFit/>
          </a:bodyPr>
          <a:lstStyle/>
          <a:p>
            <a:pPr algn="ctr"/>
            <a:r>
              <a:rPr lang="en-IN" sz="1200" dirty="0">
                <a:latin typeface="Poppins Light" panose="02000000000000000000" pitchFamily="2" charset="0"/>
                <a:cs typeface="Poppins Light" panose="02000000000000000000" pitchFamily="2" charset="0"/>
              </a:rPr>
              <a:t>Neo 6m v2 </a:t>
            </a:r>
            <a:r>
              <a:rPr lang="en-IN" sz="1200" dirty="0" err="1">
                <a:latin typeface="Poppins Light" panose="02000000000000000000" pitchFamily="2" charset="0"/>
                <a:cs typeface="Poppins Light" panose="02000000000000000000" pitchFamily="2" charset="0"/>
              </a:rPr>
              <a:t>gps</a:t>
            </a:r>
            <a:r>
              <a:rPr lang="en-IN" sz="1200" dirty="0">
                <a:latin typeface="Poppins Light" panose="02000000000000000000" pitchFamily="2" charset="0"/>
                <a:cs typeface="Poppins Light" panose="02000000000000000000" pitchFamily="2" charset="0"/>
              </a:rPr>
              <a:t> Module</a:t>
            </a:r>
          </a:p>
        </p:txBody>
      </p:sp>
      <p:sp>
        <p:nvSpPr>
          <p:cNvPr id="16" name="TextBox 15">
            <a:extLst>
              <a:ext uri="{FF2B5EF4-FFF2-40B4-BE49-F238E27FC236}">
                <a16:creationId xmlns:a16="http://schemas.microsoft.com/office/drawing/2014/main" id="{88E40BB2-75E4-4826-F4BD-195D83AF5DAD}"/>
              </a:ext>
            </a:extLst>
          </p:cNvPr>
          <p:cNvSpPr txBox="1"/>
          <p:nvPr/>
        </p:nvSpPr>
        <p:spPr>
          <a:xfrm>
            <a:off x="5036472" y="3033196"/>
            <a:ext cx="1435215" cy="400110"/>
          </a:xfrm>
          <a:prstGeom prst="rect">
            <a:avLst/>
          </a:prstGeom>
          <a:noFill/>
        </p:spPr>
        <p:txBody>
          <a:bodyPr wrap="square" rtlCol="0">
            <a:spAutoFit/>
          </a:bodyPr>
          <a:lstStyle/>
          <a:p>
            <a:pPr algn="ctr"/>
            <a:r>
              <a:rPr lang="en-US" sz="2000" dirty="0">
                <a:latin typeface="Poppins Light" panose="02000000000000000000" pitchFamily="2" charset="0"/>
                <a:cs typeface="Poppins Light" panose="02000000000000000000" pitchFamily="2" charset="0"/>
              </a:rPr>
              <a:t>API </a:t>
            </a:r>
            <a:endParaRPr lang="en-IN" sz="2000" dirty="0">
              <a:latin typeface="Poppins Light" panose="02000000000000000000" pitchFamily="2" charset="0"/>
              <a:cs typeface="Poppins Light" panose="02000000000000000000" pitchFamily="2" charset="0"/>
            </a:endParaRPr>
          </a:p>
        </p:txBody>
      </p:sp>
      <p:sp>
        <p:nvSpPr>
          <p:cNvPr id="17" name="Rectangle: Rounded Corners 16">
            <a:extLst>
              <a:ext uri="{FF2B5EF4-FFF2-40B4-BE49-F238E27FC236}">
                <a16:creationId xmlns:a16="http://schemas.microsoft.com/office/drawing/2014/main" id="{99EEE78D-7AF1-30DB-D908-5E6B1AE10DE3}"/>
              </a:ext>
            </a:extLst>
          </p:cNvPr>
          <p:cNvSpPr/>
          <p:nvPr/>
        </p:nvSpPr>
        <p:spPr>
          <a:xfrm>
            <a:off x="6822734" y="2158001"/>
            <a:ext cx="1385580" cy="2278058"/>
          </a:xfrm>
          <a:prstGeom prst="roundRect">
            <a:avLst>
              <a:gd name="adj" fmla="val 4688"/>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2FD4C858-DC31-8F84-A07A-6BFDBA835C04}"/>
              </a:ext>
            </a:extLst>
          </p:cNvPr>
          <p:cNvSpPr txBox="1"/>
          <p:nvPr/>
        </p:nvSpPr>
        <p:spPr>
          <a:xfrm>
            <a:off x="6914384" y="3035996"/>
            <a:ext cx="1325032" cy="461665"/>
          </a:xfrm>
          <a:prstGeom prst="rect">
            <a:avLst/>
          </a:prstGeom>
          <a:noFill/>
        </p:spPr>
        <p:txBody>
          <a:bodyPr wrap="square" rtlCol="0">
            <a:spAutoFit/>
          </a:bodyPr>
          <a:lstStyle/>
          <a:p>
            <a:r>
              <a:rPr lang="en-IN" sz="1200" dirty="0">
                <a:latin typeface="Poppins Light" panose="02000000000000000000" pitchFamily="2" charset="0"/>
                <a:cs typeface="Poppins Light" panose="02000000000000000000" pitchFamily="2" charset="0"/>
              </a:rPr>
              <a:t>DC – DC Buck Converter</a:t>
            </a:r>
          </a:p>
        </p:txBody>
      </p:sp>
      <p:sp>
        <p:nvSpPr>
          <p:cNvPr id="19" name="Rectangle: Rounded Corners 18">
            <a:extLst>
              <a:ext uri="{FF2B5EF4-FFF2-40B4-BE49-F238E27FC236}">
                <a16:creationId xmlns:a16="http://schemas.microsoft.com/office/drawing/2014/main" id="{3D8EBDAA-1B0D-FA15-96D5-5FE33A701867}"/>
              </a:ext>
            </a:extLst>
          </p:cNvPr>
          <p:cNvSpPr/>
          <p:nvPr/>
        </p:nvSpPr>
        <p:spPr>
          <a:xfrm>
            <a:off x="8548293" y="2159373"/>
            <a:ext cx="1473035" cy="2278058"/>
          </a:xfrm>
          <a:prstGeom prst="roundRect">
            <a:avLst>
              <a:gd name="adj" fmla="val 4688"/>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B8C1D776-50AA-D133-CF59-5BF787368CF1}"/>
              </a:ext>
            </a:extLst>
          </p:cNvPr>
          <p:cNvSpPr txBox="1"/>
          <p:nvPr/>
        </p:nvSpPr>
        <p:spPr>
          <a:xfrm>
            <a:off x="8595712" y="2976004"/>
            <a:ext cx="1473035" cy="646331"/>
          </a:xfrm>
          <a:prstGeom prst="rect">
            <a:avLst/>
          </a:prstGeom>
          <a:noFill/>
        </p:spPr>
        <p:txBody>
          <a:bodyPr wrap="square" rtlCol="0">
            <a:spAutoFit/>
          </a:bodyPr>
          <a:lstStyle/>
          <a:p>
            <a:r>
              <a:rPr lang="en-IN" sz="1200" dirty="0">
                <a:latin typeface="Poppins Light" panose="02000000000000000000" pitchFamily="2" charset="0"/>
                <a:cs typeface="Poppins Light" panose="02000000000000000000" pitchFamily="2" charset="0"/>
              </a:rPr>
              <a:t>5v Step Down Power Supply Module</a:t>
            </a:r>
          </a:p>
        </p:txBody>
      </p:sp>
      <p:sp>
        <p:nvSpPr>
          <p:cNvPr id="21" name="Rectangle: Rounded Corners 20">
            <a:extLst>
              <a:ext uri="{FF2B5EF4-FFF2-40B4-BE49-F238E27FC236}">
                <a16:creationId xmlns:a16="http://schemas.microsoft.com/office/drawing/2014/main" id="{5BB3337A-EC07-6461-875A-F608F76EC4CB}"/>
              </a:ext>
            </a:extLst>
          </p:cNvPr>
          <p:cNvSpPr/>
          <p:nvPr/>
        </p:nvSpPr>
        <p:spPr>
          <a:xfrm>
            <a:off x="10264367" y="2142560"/>
            <a:ext cx="1473035" cy="2278058"/>
          </a:xfrm>
          <a:prstGeom prst="roundRect">
            <a:avLst>
              <a:gd name="adj" fmla="val 4688"/>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7BF4A0B9-D6B7-D676-87E2-89009A0916B0}"/>
              </a:ext>
            </a:extLst>
          </p:cNvPr>
          <p:cNvSpPr txBox="1"/>
          <p:nvPr/>
        </p:nvSpPr>
        <p:spPr>
          <a:xfrm>
            <a:off x="10389771" y="3005016"/>
            <a:ext cx="1473035" cy="276999"/>
          </a:xfrm>
          <a:prstGeom prst="rect">
            <a:avLst/>
          </a:prstGeom>
          <a:noFill/>
        </p:spPr>
        <p:txBody>
          <a:bodyPr wrap="square" rtlCol="0">
            <a:spAutoFit/>
          </a:bodyPr>
          <a:lstStyle/>
          <a:p>
            <a:r>
              <a:rPr lang="en-IN" sz="1200" dirty="0">
                <a:latin typeface="Poppins Light" panose="02000000000000000000" pitchFamily="2" charset="0"/>
                <a:cs typeface="Poppins Light" panose="02000000000000000000" pitchFamily="2" charset="0"/>
              </a:rPr>
              <a:t>OLED Display</a:t>
            </a:r>
          </a:p>
        </p:txBody>
      </p:sp>
      <p:grpSp>
        <p:nvGrpSpPr>
          <p:cNvPr id="23" name="Group 22">
            <a:extLst>
              <a:ext uri="{FF2B5EF4-FFF2-40B4-BE49-F238E27FC236}">
                <a16:creationId xmlns:a16="http://schemas.microsoft.com/office/drawing/2014/main" id="{CCDF2809-4DA3-CF3E-6997-C606941BD0E7}"/>
              </a:ext>
            </a:extLst>
          </p:cNvPr>
          <p:cNvGrpSpPr/>
          <p:nvPr/>
        </p:nvGrpSpPr>
        <p:grpSpPr>
          <a:xfrm rot="555000">
            <a:off x="-11086003" y="-4193965"/>
            <a:ext cx="14129026" cy="14404287"/>
            <a:chOff x="-4741517" y="-1264705"/>
            <a:chExt cx="14760160" cy="14760160"/>
          </a:xfrm>
        </p:grpSpPr>
        <p:sp>
          <p:nvSpPr>
            <p:cNvPr id="29" name="Oval 28">
              <a:extLst>
                <a:ext uri="{FF2B5EF4-FFF2-40B4-BE49-F238E27FC236}">
                  <a16:creationId xmlns:a16="http://schemas.microsoft.com/office/drawing/2014/main" id="{8AF45A55-689A-6FC9-D9A4-28FE3494C44B}"/>
                </a:ext>
              </a:extLst>
            </p:cNvPr>
            <p:cNvSpPr/>
            <p:nvPr/>
          </p:nvSpPr>
          <p:spPr>
            <a:xfrm>
              <a:off x="-4741517" y="-1264705"/>
              <a:ext cx="14760160" cy="1476016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1" name="Picture 6">
              <a:extLst>
                <a:ext uri="{FF2B5EF4-FFF2-40B4-BE49-F238E27FC236}">
                  <a16:creationId xmlns:a16="http://schemas.microsoft.com/office/drawing/2014/main" id="{1F694EB8-2C51-C1B9-FDE0-AA1551719DF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3198" b="95640" l="503" r="95980">
                          <a14:foregroundMark x1="39196" y1="6977" x2="39196" y2="6977"/>
                          <a14:foregroundMark x1="38442" y1="3198" x2="38442" y2="3198"/>
                          <a14:foregroundMark x1="14322" y1="40698" x2="14322" y2="40698"/>
                          <a14:foregroundMark x1="9548" y1="46221" x2="9548" y2="46221"/>
                          <a14:foregroundMark x1="4523" y1="54070" x2="4523" y2="54070"/>
                          <a14:foregroundMark x1="4523" y1="59593" x2="4523" y2="59593"/>
                          <a14:foregroundMark x1="503" y1="56686" x2="503" y2="56686"/>
                          <a14:foregroundMark x1="53518" y1="92442" x2="53518" y2="92442"/>
                          <a14:foregroundMark x1="59045" y1="95640" x2="59045" y2="95640"/>
                          <a14:foregroundMark x1="86432" y1="53198" x2="86432" y2="53198"/>
                          <a14:foregroundMark x1="92462" y1="44477" x2="92462" y2="44477"/>
                          <a14:foregroundMark x1="95980" y1="43023" x2="95980" y2="43023"/>
                        </a14:backgroundRemoval>
                      </a14:imgEffect>
                    </a14:imgLayer>
                  </a14:imgProps>
                </a:ext>
                <a:ext uri="{28A0092B-C50C-407E-A947-70E740481C1C}">
                  <a14:useLocalDpi xmlns:a14="http://schemas.microsoft.com/office/drawing/2010/main" val="0"/>
                </a:ext>
              </a:extLst>
            </a:blip>
            <a:srcRect l="-568" t="-1" r="-3283" b="-905"/>
            <a:stretch/>
          </p:blipFill>
          <p:spPr bwMode="auto">
            <a:xfrm>
              <a:off x="8495152" y="3768254"/>
              <a:ext cx="926983" cy="925706"/>
            </a:xfrm>
            <a:prstGeom prst="ellipse">
              <a:avLst/>
            </a:prstGeom>
            <a:noFill/>
            <a:effectLst>
              <a:glow rad="660400">
                <a:schemeClr val="accent2">
                  <a:satMod val="175000"/>
                  <a:alpha val="14000"/>
                </a:schemeClr>
              </a:glow>
            </a:effectLst>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0011A59D-044C-D207-4293-2722540D08F4}"/>
              </a:ext>
            </a:extLst>
          </p:cNvPr>
          <p:cNvGrpSpPr/>
          <p:nvPr/>
        </p:nvGrpSpPr>
        <p:grpSpPr>
          <a:xfrm rot="21192969">
            <a:off x="-12690323" y="-2706796"/>
            <a:ext cx="27482463" cy="24142078"/>
            <a:chOff x="-6490804" y="-3013992"/>
            <a:chExt cx="18258734" cy="18258734"/>
          </a:xfrm>
        </p:grpSpPr>
        <p:sp>
          <p:nvSpPr>
            <p:cNvPr id="33" name="Oval 32">
              <a:extLst>
                <a:ext uri="{FF2B5EF4-FFF2-40B4-BE49-F238E27FC236}">
                  <a16:creationId xmlns:a16="http://schemas.microsoft.com/office/drawing/2014/main" id="{C68CFD73-4F32-C713-D731-70A10F7CA250}"/>
                </a:ext>
              </a:extLst>
            </p:cNvPr>
            <p:cNvSpPr/>
            <p:nvPr/>
          </p:nvSpPr>
          <p:spPr>
            <a:xfrm>
              <a:off x="-6490804" y="-3013992"/>
              <a:ext cx="18258734" cy="18258734"/>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4" name="Picture 8">
              <a:extLst>
                <a:ext uri="{FF2B5EF4-FFF2-40B4-BE49-F238E27FC236}">
                  <a16:creationId xmlns:a16="http://schemas.microsoft.com/office/drawing/2014/main" id="{57C8C312-A0EB-20DC-7574-A2EBE3CDB5A9}"/>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8974" b="89744" l="15789" r="85759">
                          <a14:foregroundMark x1="68421" y1="21154" x2="68421" y2="21154"/>
                          <a14:foregroundMark x1="80186" y1="23077" x2="80186" y2="23077"/>
                          <a14:foregroundMark x1="73065" y1="22436" x2="73065" y2="22436"/>
                          <a14:foregroundMark x1="71517" y1="21795" x2="71517" y2="21795"/>
                          <a14:foregroundMark x1="69040" y1="23077" x2="69040" y2="23077"/>
                          <a14:foregroundMark x1="68421" y1="24359" x2="68421" y2="25000"/>
                          <a14:foregroundMark x1="66873" y1="22436" x2="66873" y2="22436"/>
                          <a14:foregroundMark x1="66873" y1="22436" x2="66873" y2="22436"/>
                          <a14:foregroundMark x1="66873" y1="22436" x2="66254" y2="23718"/>
                          <a14:foregroundMark x1="65944" y1="24359" x2="65944" y2="24359"/>
                          <a14:foregroundMark x1="65944" y1="25641" x2="65944" y2="26923"/>
                          <a14:foregroundMark x1="65944" y1="28846" x2="65944" y2="28846"/>
                          <a14:foregroundMark x1="65635" y1="32051" x2="65325" y2="34615"/>
                          <a14:foregroundMark x1="65325" y1="36538" x2="65325" y2="37179"/>
                          <a14:foregroundMark x1="65015" y1="39103" x2="65015" y2="41026"/>
                          <a14:foregroundMark x1="65015" y1="44231" x2="65015" y2="46795"/>
                          <a14:foregroundMark x1="65015" y1="49359" x2="65325" y2="51282"/>
                          <a14:foregroundMark x1="65325" y1="53846" x2="65325" y2="54487"/>
                          <a14:foregroundMark x1="66254" y1="58333" x2="66873" y2="60897"/>
                          <a14:foregroundMark x1="66873" y1="60897" x2="66873" y2="60897"/>
                          <a14:foregroundMark x1="67183" y1="60897" x2="85759" y2="51923"/>
                          <a14:foregroundMark x1="85759" y1="51923" x2="74303" y2="22436"/>
                          <a14:foregroundMark x1="74303" y1="22436" x2="73065" y2="22436"/>
                          <a14:foregroundMark x1="73065" y1="67949" x2="73065" y2="67949"/>
                          <a14:foregroundMark x1="66563" y1="67949" x2="66563" y2="67949"/>
                          <a14:foregroundMark x1="15789" y1="55769" x2="15789" y2="55769"/>
                        </a14:backgroundRemoval>
                      </a14:imgEffect>
                    </a14:imgLayer>
                  </a14:imgProps>
                </a:ext>
                <a:ext uri="{28A0092B-C50C-407E-A947-70E740481C1C}">
                  <a14:useLocalDpi xmlns:a14="http://schemas.microsoft.com/office/drawing/2010/main" val="0"/>
                </a:ext>
              </a:extLst>
            </a:blip>
            <a:srcRect l="8548" t="-25714" r="10304" b="-21312"/>
            <a:stretch/>
          </p:blipFill>
          <p:spPr bwMode="auto">
            <a:xfrm>
              <a:off x="4752949" y="460730"/>
              <a:ext cx="996235" cy="996235"/>
            </a:xfrm>
            <a:prstGeom prst="ellipse">
              <a:avLst/>
            </a:prstGeom>
            <a:noFill/>
            <a:effectLst>
              <a:glow rad="673100">
                <a:schemeClr val="accent5">
                  <a:satMod val="175000"/>
                  <a:alpha val="19000"/>
                </a:schemeClr>
              </a:glow>
            </a:effectLst>
            <a:extLst>
              <a:ext uri="{909E8E84-426E-40DD-AFC4-6F175D3DCCD1}">
                <a14:hiddenFill xmlns:a14="http://schemas.microsoft.com/office/drawing/2010/main">
                  <a:solidFill>
                    <a:srgbClr val="FFFFFF"/>
                  </a:solidFill>
                </a14:hiddenFill>
              </a:ext>
            </a:extLst>
          </p:spPr>
        </p:pic>
      </p:grpSp>
      <p:grpSp>
        <p:nvGrpSpPr>
          <p:cNvPr id="35" name="Group 34">
            <a:extLst>
              <a:ext uri="{FF2B5EF4-FFF2-40B4-BE49-F238E27FC236}">
                <a16:creationId xmlns:a16="http://schemas.microsoft.com/office/drawing/2014/main" id="{90E98361-ADAB-C1FA-D670-66880439EF51}"/>
              </a:ext>
            </a:extLst>
          </p:cNvPr>
          <p:cNvGrpSpPr/>
          <p:nvPr/>
        </p:nvGrpSpPr>
        <p:grpSpPr>
          <a:xfrm>
            <a:off x="-10363200" y="-218030"/>
            <a:ext cx="12929736" cy="13141550"/>
            <a:chOff x="-2979855" y="496957"/>
            <a:chExt cx="11236836" cy="11236836"/>
          </a:xfrm>
        </p:grpSpPr>
        <p:sp>
          <p:nvSpPr>
            <p:cNvPr id="36" name="Oval 35">
              <a:extLst>
                <a:ext uri="{FF2B5EF4-FFF2-40B4-BE49-F238E27FC236}">
                  <a16:creationId xmlns:a16="http://schemas.microsoft.com/office/drawing/2014/main" id="{0344B5F9-2A19-59B1-0162-F77F8C17808A}"/>
                </a:ext>
              </a:extLst>
            </p:cNvPr>
            <p:cNvSpPr/>
            <p:nvPr/>
          </p:nvSpPr>
          <p:spPr>
            <a:xfrm>
              <a:off x="-2979855" y="496957"/>
              <a:ext cx="11236836" cy="1123683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7" name="Picture 4">
              <a:extLst>
                <a:ext uri="{FF2B5EF4-FFF2-40B4-BE49-F238E27FC236}">
                  <a16:creationId xmlns:a16="http://schemas.microsoft.com/office/drawing/2014/main" id="{ED4A7C27-D82A-6E78-0960-D6796F94ED7C}"/>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4167" r="94167">
                          <a14:foregroundMark x1="10000" y1="32778" x2="8333" y2="45833"/>
                          <a14:foregroundMark x1="4722" y1="41389" x2="4722" y2="41389"/>
                          <a14:foregroundMark x1="91389" y1="48333" x2="91389" y2="48333"/>
                          <a14:foregroundMark x1="93333" y1="48611" x2="93333" y2="48611"/>
                          <a14:foregroundMark x1="94167" y1="51111" x2="94167" y2="51111"/>
                          <a14:foregroundMark x1="59444" y1="44167" x2="59444" y2="44167"/>
                        </a14:backgroundRemoval>
                      </a14:imgEffect>
                    </a14:imgLayer>
                  </a14:imgProps>
                </a:ext>
                <a:ext uri="{28A0092B-C50C-407E-A947-70E740481C1C}">
                  <a14:useLocalDpi xmlns:a14="http://schemas.microsoft.com/office/drawing/2010/main" val="0"/>
                </a:ext>
              </a:extLst>
            </a:blip>
            <a:srcRect/>
            <a:stretch/>
          </p:blipFill>
          <p:spPr bwMode="auto">
            <a:xfrm>
              <a:off x="6310228" y="2130582"/>
              <a:ext cx="826932" cy="826932"/>
            </a:xfrm>
            <a:prstGeom prst="ellipse">
              <a:avLst/>
            </a:prstGeom>
            <a:noFill/>
            <a:effectLst>
              <a:glow rad="673100">
                <a:schemeClr val="accent3">
                  <a:satMod val="175000"/>
                  <a:alpha val="27000"/>
                </a:schemeClr>
              </a:glow>
            </a:effectLst>
            <a:extLst>
              <a:ext uri="{909E8E84-426E-40DD-AFC4-6F175D3DCCD1}">
                <a14:hiddenFill xmlns:a14="http://schemas.microsoft.com/office/drawing/2010/main">
                  <a:solidFill>
                    <a:srgbClr val="FFFFFF"/>
                  </a:solidFill>
                </a14:hiddenFill>
              </a:ext>
            </a:extLst>
          </p:spPr>
        </p:pic>
      </p:grpSp>
      <p:pic>
        <p:nvPicPr>
          <p:cNvPr id="38" name="Picture 37" descr="A close-up of a circuit board&#10;&#10;Description automatically generated with medium confidence">
            <a:extLst>
              <a:ext uri="{FF2B5EF4-FFF2-40B4-BE49-F238E27FC236}">
                <a16:creationId xmlns:a16="http://schemas.microsoft.com/office/drawing/2014/main" id="{D73666B5-3AEF-572C-7F5D-5BE9D0E8ADB4}"/>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8800" r="90000">
                        <a14:foregroundMark x1="89200" y1="38800" x2="89200" y2="38800"/>
                        <a14:foregroundMark x1="46200" y1="56000" x2="46200" y2="56000"/>
                        <a14:foregroundMark x1="48400" y1="53600" x2="48400" y2="53600"/>
                        <a14:foregroundMark x1="81800" y1="27800" x2="81800" y2="27800"/>
                        <a14:foregroundMark x1="81200" y1="26200" x2="81200" y2="26200"/>
                        <a14:foregroundMark x1="81800" y1="26000" x2="81800" y2="26000"/>
                        <a14:foregroundMark x1="82400" y1="25600" x2="82400" y2="25600"/>
                        <a14:foregroundMark x1="8800" y1="56600" x2="8800" y2="56600"/>
                      </a14:backgroundRemoval>
                    </a14:imgEffect>
                  </a14:imgLayer>
                </a14:imgProps>
              </a:ext>
              <a:ext uri="{28A0092B-C50C-407E-A947-70E740481C1C}">
                <a14:useLocalDpi xmlns:a14="http://schemas.microsoft.com/office/drawing/2010/main" val="0"/>
              </a:ext>
            </a:extLst>
          </a:blip>
          <a:stretch>
            <a:fillRect/>
          </a:stretch>
        </p:blipFill>
        <p:spPr>
          <a:xfrm>
            <a:off x="6926132" y="1457797"/>
            <a:ext cx="1267035" cy="1267035"/>
          </a:xfrm>
          <a:prstGeom prst="rect">
            <a:avLst/>
          </a:prstGeom>
          <a:effectLst>
            <a:glow rad="444500">
              <a:schemeClr val="accent6">
                <a:satMod val="175000"/>
                <a:alpha val="24000"/>
              </a:schemeClr>
            </a:glow>
          </a:effectLst>
        </p:spPr>
      </p:pic>
      <p:pic>
        <p:nvPicPr>
          <p:cNvPr id="39" name="Picture 38" descr="A picture containing text, circuit&#10;&#10;Description automatically generated">
            <a:extLst>
              <a:ext uri="{FF2B5EF4-FFF2-40B4-BE49-F238E27FC236}">
                <a16:creationId xmlns:a16="http://schemas.microsoft.com/office/drawing/2014/main" id="{D7771C5E-0225-8912-9BED-0B67F7BD5162}"/>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8800" r="90000">
                        <a14:foregroundMark x1="53400" y1="49400" x2="53400" y2="49400"/>
                        <a14:foregroundMark x1="8800" y1="51200" x2="8800" y2="51200"/>
                      </a14:backgroundRemoval>
                    </a14:imgEffect>
                  </a14:imgLayer>
                </a14:imgProps>
              </a:ext>
              <a:ext uri="{28A0092B-C50C-407E-A947-70E740481C1C}">
                <a14:useLocalDpi xmlns:a14="http://schemas.microsoft.com/office/drawing/2010/main" val="0"/>
              </a:ext>
            </a:extLst>
          </a:blip>
          <a:stretch>
            <a:fillRect/>
          </a:stretch>
        </p:blipFill>
        <p:spPr>
          <a:xfrm>
            <a:off x="8634885" y="1554976"/>
            <a:ext cx="1267035" cy="1267035"/>
          </a:xfrm>
          <a:prstGeom prst="rect">
            <a:avLst/>
          </a:prstGeom>
          <a:effectLst>
            <a:glow rad="393700">
              <a:schemeClr val="accent4">
                <a:satMod val="175000"/>
                <a:alpha val="31000"/>
              </a:schemeClr>
            </a:glow>
          </a:effectLst>
        </p:spPr>
      </p:pic>
      <p:pic>
        <p:nvPicPr>
          <p:cNvPr id="41" name="Picture 40">
            <a:extLst>
              <a:ext uri="{FF2B5EF4-FFF2-40B4-BE49-F238E27FC236}">
                <a16:creationId xmlns:a16="http://schemas.microsoft.com/office/drawing/2014/main" id="{9F802638-4B2D-9035-C6B5-104340F8B3A4}"/>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5455" b="93636" l="3455" r="94364">
                        <a14:foregroundMark x1="55273" y1="8909" x2="55273" y2="8909"/>
                        <a14:foregroundMark x1="56364" y1="5818" x2="56364" y2="5818"/>
                        <a14:foregroundMark x1="56909" y1="10182" x2="56909" y2="10182"/>
                        <a14:foregroundMark x1="7091" y1="38727" x2="7091" y2="38727"/>
                        <a14:foregroundMark x1="10909" y1="41818" x2="10909" y2="41818"/>
                        <a14:foregroundMark x1="3636" y1="40727" x2="3636" y2="40727"/>
                        <a14:foregroundMark x1="10909" y1="41818" x2="10909" y2="41818"/>
                        <a14:foregroundMark x1="10909" y1="40182" x2="10909" y2="40182"/>
                        <a14:foregroundMark x1="8909" y1="40000" x2="8909" y2="40000"/>
                        <a14:foregroundMark x1="91091" y1="50727" x2="91091" y2="50727"/>
                        <a14:foregroundMark x1="94364" y1="56727" x2="94364" y2="56727"/>
                        <a14:foregroundMark x1="91455" y1="56909" x2="91455" y2="56909"/>
                        <a14:foregroundMark x1="91273" y1="54364" x2="91273" y2="54364"/>
                        <a14:foregroundMark x1="89455" y1="54000" x2="89455" y2="54000"/>
                        <a14:foregroundMark x1="46909" y1="88727" x2="46909" y2="88727"/>
                        <a14:foregroundMark x1="44182" y1="88182" x2="44182" y2="88182"/>
                        <a14:foregroundMark x1="44364" y1="93636" x2="44364" y2="93636"/>
                        <a14:foregroundMark x1="90000" y1="55273" x2="90000" y2="55273"/>
                      </a14:backgroundRemoval>
                    </a14:imgEffect>
                  </a14:imgLayer>
                </a14:imgProps>
              </a:ext>
              <a:ext uri="{28A0092B-C50C-407E-A947-70E740481C1C}">
                <a14:useLocalDpi xmlns:a14="http://schemas.microsoft.com/office/drawing/2010/main" val="0"/>
              </a:ext>
            </a:extLst>
          </a:blip>
          <a:stretch>
            <a:fillRect/>
          </a:stretch>
        </p:blipFill>
        <p:spPr>
          <a:xfrm>
            <a:off x="10353990" y="1482288"/>
            <a:ext cx="1262781" cy="1262781"/>
          </a:xfrm>
          <a:prstGeom prst="rect">
            <a:avLst/>
          </a:prstGeom>
          <a:effectLst>
            <a:glow rad="228600">
              <a:schemeClr val="accent4">
                <a:satMod val="175000"/>
                <a:alpha val="29000"/>
              </a:schemeClr>
            </a:glow>
          </a:effectLst>
        </p:spPr>
      </p:pic>
    </p:spTree>
    <p:extLst>
      <p:ext uri="{BB962C8B-B14F-4D97-AF65-F5344CB8AC3E}">
        <p14:creationId xmlns:p14="http://schemas.microsoft.com/office/powerpoint/2010/main" val="203735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3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42" presetClass="path" presetSubtype="0" decel="100000" fill="hold" grpId="1" nodeType="withEffect">
                                  <p:stCondLst>
                                    <p:cond delay="300"/>
                                  </p:stCondLst>
                                  <p:childTnLst>
                                    <p:animMotion origin="layout" path="M 4.16667E-7 -7.40741E-7 L 4.16667E-7 0.03796 " pathEditMode="relative" rAng="0" ptsTypes="AA">
                                      <p:cBhvr>
                                        <p:cTn id="13" dur="750" spd="-100000" fill="hold"/>
                                        <p:tgtEl>
                                          <p:spTgt spid="13"/>
                                        </p:tgtEl>
                                        <p:attrNameLst>
                                          <p:attrName>ppt_x</p:attrName>
                                          <p:attrName>ppt_y</p:attrName>
                                        </p:attrNameLst>
                                      </p:cBhvr>
                                      <p:rCtr x="0" y="1898"/>
                                    </p:animMotion>
                                  </p:childTnLst>
                                </p:cTn>
                              </p:par>
                              <p:par>
                                <p:cTn id="14" presetID="2" presetClass="entr" presetSubtype="4" decel="100000" fill="hold" grpId="0" nodeType="withEffect">
                                  <p:stCondLst>
                                    <p:cond delay="25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750" fill="hold"/>
                                        <p:tgtEl>
                                          <p:spTgt spid="4"/>
                                        </p:tgtEl>
                                        <p:attrNameLst>
                                          <p:attrName>ppt_x</p:attrName>
                                        </p:attrNameLst>
                                      </p:cBhvr>
                                      <p:tavLst>
                                        <p:tav tm="0">
                                          <p:val>
                                            <p:strVal val="#ppt_x"/>
                                          </p:val>
                                        </p:tav>
                                        <p:tav tm="100000">
                                          <p:val>
                                            <p:strVal val="#ppt_x"/>
                                          </p:val>
                                        </p:tav>
                                      </p:tavLst>
                                    </p:anim>
                                    <p:anim calcmode="lin" valueType="num">
                                      <p:cBhvr additive="base">
                                        <p:cTn id="17" dur="750" fill="hold"/>
                                        <p:tgtEl>
                                          <p:spTgt spid="4"/>
                                        </p:tgtEl>
                                        <p:attrNameLst>
                                          <p:attrName>ppt_y</p:attrName>
                                        </p:attrNameLst>
                                      </p:cBhvr>
                                      <p:tavLst>
                                        <p:tav tm="0">
                                          <p:val>
                                            <p:strVal val="1+#ppt_h/2"/>
                                          </p:val>
                                        </p:tav>
                                        <p:tav tm="100000">
                                          <p:val>
                                            <p:strVal val="#ppt_y"/>
                                          </p:val>
                                        </p:tav>
                                      </p:tavLst>
                                    </p:anim>
                                  </p:childTnLst>
                                </p:cTn>
                              </p:par>
                              <p:par>
                                <p:cTn id="18" presetID="10" presetClass="entr" presetSubtype="0" fill="hold" grpId="0" nodeType="withEffect">
                                  <p:stCondLst>
                                    <p:cond delay="70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42" presetClass="path" presetSubtype="0" decel="100000" fill="hold" grpId="1" nodeType="withEffect">
                                  <p:stCondLst>
                                    <p:cond delay="700"/>
                                  </p:stCondLst>
                                  <p:childTnLst>
                                    <p:animMotion origin="layout" path="M 3.95833E-6 -4.81481E-6 L 3.95833E-6 0.03797 " pathEditMode="relative" rAng="0" ptsTypes="AA">
                                      <p:cBhvr>
                                        <p:cTn id="22" dur="750" spd="-100000" fill="hold"/>
                                        <p:tgtEl>
                                          <p:spTgt spid="14"/>
                                        </p:tgtEl>
                                        <p:attrNameLst>
                                          <p:attrName>ppt_x</p:attrName>
                                          <p:attrName>ppt_y</p:attrName>
                                        </p:attrNameLst>
                                      </p:cBhvr>
                                      <p:rCtr x="0" y="1898"/>
                                    </p:animMotion>
                                  </p:childTnLst>
                                </p:cTn>
                              </p:par>
                              <p:par>
                                <p:cTn id="23" presetID="2" presetClass="entr" presetSubtype="4" decel="100000" fill="hold" grpId="0" nodeType="withEffect">
                                  <p:stCondLst>
                                    <p:cond delay="40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1000" fill="hold"/>
                                        <p:tgtEl>
                                          <p:spTgt spid="11"/>
                                        </p:tgtEl>
                                        <p:attrNameLst>
                                          <p:attrName>ppt_x</p:attrName>
                                        </p:attrNameLst>
                                      </p:cBhvr>
                                      <p:tavLst>
                                        <p:tav tm="0">
                                          <p:val>
                                            <p:strVal val="#ppt_x"/>
                                          </p:val>
                                        </p:tav>
                                        <p:tav tm="100000">
                                          <p:val>
                                            <p:strVal val="#ppt_x"/>
                                          </p:val>
                                        </p:tav>
                                      </p:tavLst>
                                    </p:anim>
                                    <p:anim calcmode="lin" valueType="num">
                                      <p:cBhvr additive="base">
                                        <p:cTn id="26" dur="1000" fill="hold"/>
                                        <p:tgtEl>
                                          <p:spTgt spid="11"/>
                                        </p:tgtEl>
                                        <p:attrNameLst>
                                          <p:attrName>ppt_y</p:attrName>
                                        </p:attrNameLst>
                                      </p:cBhvr>
                                      <p:tavLst>
                                        <p:tav tm="0">
                                          <p:val>
                                            <p:strVal val="1+#ppt_h/2"/>
                                          </p:val>
                                        </p:tav>
                                        <p:tav tm="100000">
                                          <p:val>
                                            <p:strVal val="#ppt_y"/>
                                          </p:val>
                                        </p:tav>
                                      </p:tavLst>
                                    </p:anim>
                                  </p:childTnLst>
                                </p:cTn>
                              </p:par>
                              <p:par>
                                <p:cTn id="27" presetID="10" presetClass="entr" presetSubtype="0" fill="hold" grpId="0" nodeType="withEffect">
                                  <p:stCondLst>
                                    <p:cond delay="110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42" presetClass="path" presetSubtype="0" decel="100000" fill="hold" grpId="1" nodeType="withEffect">
                                  <p:stCondLst>
                                    <p:cond delay="1100"/>
                                  </p:stCondLst>
                                  <p:childTnLst>
                                    <p:animMotion origin="layout" path="M 2.08333E-7 -4.81481E-6 L 2.08333E-7 0.03797 " pathEditMode="relative" rAng="0" ptsTypes="AA">
                                      <p:cBhvr>
                                        <p:cTn id="31" dur="750" spd="-100000" fill="hold"/>
                                        <p:tgtEl>
                                          <p:spTgt spid="15"/>
                                        </p:tgtEl>
                                        <p:attrNameLst>
                                          <p:attrName>ppt_x</p:attrName>
                                          <p:attrName>ppt_y</p:attrName>
                                        </p:attrNameLst>
                                      </p:cBhvr>
                                      <p:rCtr x="0" y="1898"/>
                                    </p:animMotion>
                                  </p:childTnLst>
                                </p:cTn>
                              </p:par>
                              <p:par>
                                <p:cTn id="32" presetID="2" presetClass="entr" presetSubtype="4" decel="100000" fill="hold" grpId="0" nodeType="withEffect">
                                  <p:stCondLst>
                                    <p:cond delay="60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1000" fill="hold"/>
                                        <p:tgtEl>
                                          <p:spTgt spid="12"/>
                                        </p:tgtEl>
                                        <p:attrNameLst>
                                          <p:attrName>ppt_x</p:attrName>
                                        </p:attrNameLst>
                                      </p:cBhvr>
                                      <p:tavLst>
                                        <p:tav tm="0">
                                          <p:val>
                                            <p:strVal val="#ppt_x"/>
                                          </p:val>
                                        </p:tav>
                                        <p:tav tm="100000">
                                          <p:val>
                                            <p:strVal val="#ppt_x"/>
                                          </p:val>
                                        </p:tav>
                                      </p:tavLst>
                                    </p:anim>
                                    <p:anim calcmode="lin" valueType="num">
                                      <p:cBhvr additive="base">
                                        <p:cTn id="35" dur="1000" fill="hold"/>
                                        <p:tgtEl>
                                          <p:spTgt spid="12"/>
                                        </p:tgtEl>
                                        <p:attrNameLst>
                                          <p:attrName>ppt_y</p:attrName>
                                        </p:attrNameLst>
                                      </p:cBhvr>
                                      <p:tavLst>
                                        <p:tav tm="0">
                                          <p:val>
                                            <p:strVal val="1+#ppt_h/2"/>
                                          </p:val>
                                        </p:tav>
                                        <p:tav tm="100000">
                                          <p:val>
                                            <p:strVal val="#ppt_y"/>
                                          </p:val>
                                        </p:tav>
                                      </p:tavLst>
                                    </p:anim>
                                  </p:childTnLst>
                                </p:cTn>
                              </p:par>
                              <p:par>
                                <p:cTn id="36" presetID="42" presetClass="entr" presetSubtype="0" fill="hold" grpId="0" nodeType="withEffect">
                                  <p:stCondLst>
                                    <p:cond delay="120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anim calcmode="lin" valueType="num">
                                      <p:cBhvr>
                                        <p:cTn id="39" dur="500" fill="hold"/>
                                        <p:tgtEl>
                                          <p:spTgt spid="16"/>
                                        </p:tgtEl>
                                        <p:attrNameLst>
                                          <p:attrName>ppt_x</p:attrName>
                                        </p:attrNameLst>
                                      </p:cBhvr>
                                      <p:tavLst>
                                        <p:tav tm="0">
                                          <p:val>
                                            <p:strVal val="#ppt_x"/>
                                          </p:val>
                                        </p:tav>
                                        <p:tav tm="100000">
                                          <p:val>
                                            <p:strVal val="#ppt_x"/>
                                          </p:val>
                                        </p:tav>
                                      </p:tavLst>
                                    </p:anim>
                                    <p:anim calcmode="lin" valueType="num">
                                      <p:cBhvr>
                                        <p:cTn id="40" dur="500" fill="hold"/>
                                        <p:tgtEl>
                                          <p:spTgt spid="16"/>
                                        </p:tgtEl>
                                        <p:attrNameLst>
                                          <p:attrName>ppt_y</p:attrName>
                                        </p:attrNameLst>
                                      </p:cBhvr>
                                      <p:tavLst>
                                        <p:tav tm="0">
                                          <p:val>
                                            <p:strVal val="#ppt_y+.1"/>
                                          </p:val>
                                        </p:tav>
                                        <p:tav tm="100000">
                                          <p:val>
                                            <p:strVal val="#ppt_y"/>
                                          </p:val>
                                        </p:tav>
                                      </p:tavLst>
                                    </p:anim>
                                  </p:childTnLst>
                                </p:cTn>
                              </p:par>
                              <p:par>
                                <p:cTn id="41" presetID="2" presetClass="entr" presetSubtype="4" decel="100000" fill="hold" grpId="0" nodeType="withEffect">
                                  <p:stCondLst>
                                    <p:cond delay="75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1000" fill="hold"/>
                                        <p:tgtEl>
                                          <p:spTgt spid="17"/>
                                        </p:tgtEl>
                                        <p:attrNameLst>
                                          <p:attrName>ppt_x</p:attrName>
                                        </p:attrNameLst>
                                      </p:cBhvr>
                                      <p:tavLst>
                                        <p:tav tm="0">
                                          <p:val>
                                            <p:strVal val="#ppt_x"/>
                                          </p:val>
                                        </p:tav>
                                        <p:tav tm="100000">
                                          <p:val>
                                            <p:strVal val="#ppt_x"/>
                                          </p:val>
                                        </p:tav>
                                      </p:tavLst>
                                    </p:anim>
                                    <p:anim calcmode="lin" valueType="num">
                                      <p:cBhvr additive="base">
                                        <p:cTn id="44" dur="1000" fill="hold"/>
                                        <p:tgtEl>
                                          <p:spTgt spid="17"/>
                                        </p:tgtEl>
                                        <p:attrNameLst>
                                          <p:attrName>ppt_y</p:attrName>
                                        </p:attrNameLst>
                                      </p:cBhvr>
                                      <p:tavLst>
                                        <p:tav tm="0">
                                          <p:val>
                                            <p:strVal val="1+#ppt_h/2"/>
                                          </p:val>
                                        </p:tav>
                                        <p:tav tm="100000">
                                          <p:val>
                                            <p:strVal val="#ppt_y"/>
                                          </p:val>
                                        </p:tav>
                                      </p:tavLst>
                                    </p:anim>
                                  </p:childTnLst>
                                </p:cTn>
                              </p:par>
                              <p:par>
                                <p:cTn id="45" presetID="10" presetClass="entr" presetSubtype="0" fill="hold" grpId="0" nodeType="withEffect">
                                  <p:stCondLst>
                                    <p:cond delay="130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42" presetClass="path" presetSubtype="0" decel="100000" fill="hold" grpId="1" nodeType="withEffect">
                                  <p:stCondLst>
                                    <p:cond delay="1300"/>
                                  </p:stCondLst>
                                  <p:childTnLst>
                                    <p:animMotion origin="layout" path="M 2.08333E-7 -4.81481E-6 L 2.08333E-7 0.03797 " pathEditMode="relative" rAng="0" ptsTypes="AA">
                                      <p:cBhvr>
                                        <p:cTn id="49" dur="750" spd="-100000" fill="hold"/>
                                        <p:tgtEl>
                                          <p:spTgt spid="18"/>
                                        </p:tgtEl>
                                        <p:attrNameLst>
                                          <p:attrName>ppt_x</p:attrName>
                                          <p:attrName>ppt_y</p:attrName>
                                        </p:attrNameLst>
                                      </p:cBhvr>
                                      <p:rCtr x="0" y="1898"/>
                                    </p:animMotion>
                                  </p:childTnLst>
                                </p:cTn>
                              </p:par>
                              <p:par>
                                <p:cTn id="50" presetID="2" presetClass="entr" presetSubtype="4" decel="100000" fill="hold" grpId="0" nodeType="withEffect">
                                  <p:stCondLst>
                                    <p:cond delay="85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1000" fill="hold"/>
                                        <p:tgtEl>
                                          <p:spTgt spid="19"/>
                                        </p:tgtEl>
                                        <p:attrNameLst>
                                          <p:attrName>ppt_x</p:attrName>
                                        </p:attrNameLst>
                                      </p:cBhvr>
                                      <p:tavLst>
                                        <p:tav tm="0">
                                          <p:val>
                                            <p:strVal val="#ppt_x"/>
                                          </p:val>
                                        </p:tav>
                                        <p:tav tm="100000">
                                          <p:val>
                                            <p:strVal val="#ppt_x"/>
                                          </p:val>
                                        </p:tav>
                                      </p:tavLst>
                                    </p:anim>
                                    <p:anim calcmode="lin" valueType="num">
                                      <p:cBhvr additive="base">
                                        <p:cTn id="53" dur="1000" fill="hold"/>
                                        <p:tgtEl>
                                          <p:spTgt spid="19"/>
                                        </p:tgtEl>
                                        <p:attrNameLst>
                                          <p:attrName>ppt_y</p:attrName>
                                        </p:attrNameLst>
                                      </p:cBhvr>
                                      <p:tavLst>
                                        <p:tav tm="0">
                                          <p:val>
                                            <p:strVal val="1+#ppt_h/2"/>
                                          </p:val>
                                        </p:tav>
                                        <p:tav tm="100000">
                                          <p:val>
                                            <p:strVal val="#ppt_y"/>
                                          </p:val>
                                        </p:tav>
                                      </p:tavLst>
                                    </p:anim>
                                  </p:childTnLst>
                                </p:cTn>
                              </p:par>
                              <p:par>
                                <p:cTn id="54" presetID="10" presetClass="entr" presetSubtype="0" fill="hold" grpId="0" nodeType="withEffect">
                                  <p:stCondLst>
                                    <p:cond delay="140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42" presetClass="path" presetSubtype="0" decel="100000" fill="hold" grpId="1" nodeType="withEffect">
                                  <p:stCondLst>
                                    <p:cond delay="1400"/>
                                  </p:stCondLst>
                                  <p:childTnLst>
                                    <p:animMotion origin="layout" path="M 2.08333E-7 -4.81481E-6 L 2.08333E-7 0.03797 " pathEditMode="relative" rAng="0" ptsTypes="AA">
                                      <p:cBhvr>
                                        <p:cTn id="58" dur="750" spd="-100000" fill="hold"/>
                                        <p:tgtEl>
                                          <p:spTgt spid="20"/>
                                        </p:tgtEl>
                                        <p:attrNameLst>
                                          <p:attrName>ppt_x</p:attrName>
                                          <p:attrName>ppt_y</p:attrName>
                                        </p:attrNameLst>
                                      </p:cBhvr>
                                      <p:rCtr x="0" y="1898"/>
                                    </p:animMotion>
                                  </p:childTnLst>
                                </p:cTn>
                              </p:par>
                              <p:par>
                                <p:cTn id="59" presetID="2" presetClass="entr" presetSubtype="4" decel="100000" fill="hold" grpId="0" nodeType="withEffect">
                                  <p:stCondLst>
                                    <p:cond delay="1000"/>
                                  </p:stCondLst>
                                  <p:childTnLst>
                                    <p:set>
                                      <p:cBhvr>
                                        <p:cTn id="60" dur="1" fill="hold">
                                          <p:stCondLst>
                                            <p:cond delay="0"/>
                                          </p:stCondLst>
                                        </p:cTn>
                                        <p:tgtEl>
                                          <p:spTgt spid="21"/>
                                        </p:tgtEl>
                                        <p:attrNameLst>
                                          <p:attrName>style.visibility</p:attrName>
                                        </p:attrNameLst>
                                      </p:cBhvr>
                                      <p:to>
                                        <p:strVal val="visible"/>
                                      </p:to>
                                    </p:set>
                                    <p:anim calcmode="lin" valueType="num">
                                      <p:cBhvr additive="base">
                                        <p:cTn id="61" dur="1000" fill="hold"/>
                                        <p:tgtEl>
                                          <p:spTgt spid="21"/>
                                        </p:tgtEl>
                                        <p:attrNameLst>
                                          <p:attrName>ppt_x</p:attrName>
                                        </p:attrNameLst>
                                      </p:cBhvr>
                                      <p:tavLst>
                                        <p:tav tm="0">
                                          <p:val>
                                            <p:strVal val="#ppt_x"/>
                                          </p:val>
                                        </p:tav>
                                        <p:tav tm="100000">
                                          <p:val>
                                            <p:strVal val="#ppt_x"/>
                                          </p:val>
                                        </p:tav>
                                      </p:tavLst>
                                    </p:anim>
                                    <p:anim calcmode="lin" valueType="num">
                                      <p:cBhvr additive="base">
                                        <p:cTn id="62" dur="1000" fill="hold"/>
                                        <p:tgtEl>
                                          <p:spTgt spid="21"/>
                                        </p:tgtEl>
                                        <p:attrNameLst>
                                          <p:attrName>ppt_y</p:attrName>
                                        </p:attrNameLst>
                                      </p:cBhvr>
                                      <p:tavLst>
                                        <p:tav tm="0">
                                          <p:val>
                                            <p:strVal val="1+#ppt_h/2"/>
                                          </p:val>
                                        </p:tav>
                                        <p:tav tm="100000">
                                          <p:val>
                                            <p:strVal val="#ppt_y"/>
                                          </p:val>
                                        </p:tav>
                                      </p:tavLst>
                                    </p:anim>
                                  </p:childTnLst>
                                </p:cTn>
                              </p:par>
                              <p:par>
                                <p:cTn id="63" presetID="10" presetClass="entr" presetSubtype="0" fill="hold" grpId="0" nodeType="withEffect">
                                  <p:stCondLst>
                                    <p:cond delay="150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500"/>
                                        <p:tgtEl>
                                          <p:spTgt spid="22"/>
                                        </p:tgtEl>
                                      </p:cBhvr>
                                    </p:animEffect>
                                  </p:childTnLst>
                                </p:cTn>
                              </p:par>
                              <p:par>
                                <p:cTn id="66" presetID="42" presetClass="path" presetSubtype="0" decel="100000" fill="hold" grpId="1" nodeType="withEffect">
                                  <p:stCondLst>
                                    <p:cond delay="1500"/>
                                  </p:stCondLst>
                                  <p:childTnLst>
                                    <p:animMotion origin="layout" path="M 2.08333E-7 -4.81481E-6 L 2.08333E-7 0.03797 " pathEditMode="relative" rAng="0" ptsTypes="AA">
                                      <p:cBhvr>
                                        <p:cTn id="67" dur="750" spd="-100000" fill="hold"/>
                                        <p:tgtEl>
                                          <p:spTgt spid="22"/>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11" grpId="0" animBg="1"/>
      <p:bldP spid="12" grpId="0" animBg="1"/>
      <p:bldP spid="13" grpId="0"/>
      <p:bldP spid="13" grpId="1"/>
      <p:bldP spid="14" grpId="0"/>
      <p:bldP spid="14" grpId="1"/>
      <p:bldP spid="15" grpId="0"/>
      <p:bldP spid="15" grpId="1"/>
      <p:bldP spid="16" grpId="0"/>
      <p:bldP spid="17" grpId="0" animBg="1"/>
      <p:bldP spid="18" grpId="0"/>
      <p:bldP spid="18" grpId="1"/>
      <p:bldP spid="19" grpId="0" animBg="1"/>
      <p:bldP spid="20" grpId="0"/>
      <p:bldP spid="20" grpId="1"/>
      <p:bldP spid="21" grpId="0" animBg="1"/>
      <p:bldP spid="22" grpId="0"/>
      <p:bldP spid="2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13B63-AA10-1F5D-61B9-47DCA148707C}"/>
              </a:ext>
            </a:extLst>
          </p:cNvPr>
          <p:cNvSpPr>
            <a:spLocks noGrp="1"/>
          </p:cNvSpPr>
          <p:nvPr>
            <p:ph type="title"/>
          </p:nvPr>
        </p:nvSpPr>
        <p:spPr>
          <a:xfrm>
            <a:off x="655813" y="219736"/>
            <a:ext cx="5440187" cy="1106395"/>
          </a:xfrm>
        </p:spPr>
        <p:txBody>
          <a:bodyPr>
            <a:noAutofit/>
          </a:bodyPr>
          <a:lstStyle/>
          <a:p>
            <a:pPr algn="ctr"/>
            <a:r>
              <a:rPr lang="en-US" sz="3600" b="1" dirty="0">
                <a:latin typeface="Times New Roman" panose="02020603050405020304" pitchFamily="18" charset="0"/>
                <a:cs typeface="Times New Roman" panose="02020603050405020304" pitchFamily="18" charset="0"/>
              </a:rPr>
              <a:t>ESP 32 Micro Controller</a:t>
            </a:r>
            <a:endParaRPr lang="en-IN" sz="3600" b="1"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C0470E07-6044-D5E8-2B37-07643303BE34}"/>
              </a:ext>
            </a:extLst>
          </p:cNvPr>
          <p:cNvSpPr txBox="1">
            <a:spLocks/>
          </p:cNvSpPr>
          <p:nvPr/>
        </p:nvSpPr>
        <p:spPr>
          <a:xfrm>
            <a:off x="-3224814" y="-347664"/>
            <a:ext cx="2656538" cy="6998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4000" b="1" dirty="0">
              <a:latin typeface="Raleway bold"/>
            </a:endParaRPr>
          </a:p>
        </p:txBody>
      </p:sp>
      <p:sp>
        <p:nvSpPr>
          <p:cNvPr id="27" name="Freeform: Shape 26">
            <a:extLst>
              <a:ext uri="{FF2B5EF4-FFF2-40B4-BE49-F238E27FC236}">
                <a16:creationId xmlns:a16="http://schemas.microsoft.com/office/drawing/2014/main" id="{D1EC6D4D-FC18-925E-FE1A-A117BBC10554}"/>
              </a:ext>
            </a:extLst>
          </p:cNvPr>
          <p:cNvSpPr/>
          <p:nvPr/>
        </p:nvSpPr>
        <p:spPr>
          <a:xfrm rot="18168575">
            <a:off x="7689498" y="1069071"/>
            <a:ext cx="7087527" cy="5090582"/>
          </a:xfrm>
          <a:custGeom>
            <a:avLst/>
            <a:gdLst>
              <a:gd name="connsiteX0" fmla="*/ 6335018 w 7234170"/>
              <a:gd name="connsiteY0" fmla="*/ 0 h 5110697"/>
              <a:gd name="connsiteX1" fmla="*/ 7234170 w 7234170"/>
              <a:gd name="connsiteY1" fmla="*/ 1394698 h 5110697"/>
              <a:gd name="connsiteX2" fmla="*/ 1470186 w 7234170"/>
              <a:gd name="connsiteY2" fmla="*/ 5110697 h 5110697"/>
              <a:gd name="connsiteX3" fmla="*/ 0 w 7234170"/>
              <a:gd name="connsiteY3" fmla="*/ 2830253 h 5110697"/>
              <a:gd name="connsiteX4" fmla="*/ 0 w 7234170"/>
              <a:gd name="connsiteY4" fmla="*/ 1037062 h 5110697"/>
              <a:gd name="connsiteX5" fmla="*/ 1037062 w 7234170"/>
              <a:gd name="connsiteY5" fmla="*/ 0 h 5110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34170" h="5110697">
                <a:moveTo>
                  <a:pt x="6335018" y="0"/>
                </a:moveTo>
                <a:lnTo>
                  <a:pt x="7234170" y="1394698"/>
                </a:lnTo>
                <a:lnTo>
                  <a:pt x="1470186" y="5110697"/>
                </a:lnTo>
                <a:lnTo>
                  <a:pt x="0" y="2830253"/>
                </a:lnTo>
                <a:lnTo>
                  <a:pt x="0" y="1037062"/>
                </a:lnTo>
                <a:cubicBezTo>
                  <a:pt x="0" y="464308"/>
                  <a:pt x="464308" y="0"/>
                  <a:pt x="1037062" y="0"/>
                </a:cubicBezTo>
                <a:close/>
              </a:path>
            </a:pathLst>
          </a:custGeom>
          <a:solidFill>
            <a:schemeClr val="tx1">
              <a:alpha val="96000"/>
            </a:schemeClr>
          </a:solidFill>
          <a:ln>
            <a:solidFill>
              <a:schemeClr val="accent1">
                <a:shade val="50000"/>
                <a:alpha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029" name="Title 1">
            <a:extLst>
              <a:ext uri="{FF2B5EF4-FFF2-40B4-BE49-F238E27FC236}">
                <a16:creationId xmlns:a16="http://schemas.microsoft.com/office/drawing/2014/main" id="{A701F9C7-D8C7-247E-BDCD-8E59A521B1B8}"/>
              </a:ext>
            </a:extLst>
          </p:cNvPr>
          <p:cNvSpPr txBox="1">
            <a:spLocks/>
          </p:cNvSpPr>
          <p:nvPr/>
        </p:nvSpPr>
        <p:spPr>
          <a:xfrm>
            <a:off x="189868" y="4637358"/>
            <a:ext cx="6374907" cy="164278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IN"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30" name="Title 1">
            <a:extLst>
              <a:ext uri="{FF2B5EF4-FFF2-40B4-BE49-F238E27FC236}">
                <a16:creationId xmlns:a16="http://schemas.microsoft.com/office/drawing/2014/main" id="{74060DE9-57EC-6E49-859F-2A167F4348F5}"/>
              </a:ext>
            </a:extLst>
          </p:cNvPr>
          <p:cNvSpPr txBox="1">
            <a:spLocks/>
          </p:cNvSpPr>
          <p:nvPr/>
        </p:nvSpPr>
        <p:spPr>
          <a:xfrm>
            <a:off x="6960093" y="4387180"/>
            <a:ext cx="6374907" cy="164278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IN"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31" name="Title 1">
            <a:extLst>
              <a:ext uri="{FF2B5EF4-FFF2-40B4-BE49-F238E27FC236}">
                <a16:creationId xmlns:a16="http://schemas.microsoft.com/office/drawing/2014/main" id="{B63EB781-10BE-FA9C-31B3-CE18B2D7CD1E}"/>
              </a:ext>
            </a:extLst>
          </p:cNvPr>
          <p:cNvSpPr txBox="1">
            <a:spLocks/>
          </p:cNvSpPr>
          <p:nvPr/>
        </p:nvSpPr>
        <p:spPr>
          <a:xfrm>
            <a:off x="6858000" y="3614363"/>
            <a:ext cx="6374907" cy="189167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IN" sz="18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32" name="Flowchart: Connector 1031">
            <a:extLst>
              <a:ext uri="{FF2B5EF4-FFF2-40B4-BE49-F238E27FC236}">
                <a16:creationId xmlns:a16="http://schemas.microsoft.com/office/drawing/2014/main" id="{EBDF3875-5898-C386-E975-FED10BD8535C}"/>
              </a:ext>
            </a:extLst>
          </p:cNvPr>
          <p:cNvSpPr/>
          <p:nvPr/>
        </p:nvSpPr>
        <p:spPr>
          <a:xfrm>
            <a:off x="8509266" y="1326131"/>
            <a:ext cx="1504188" cy="1483715"/>
          </a:xfrm>
          <a:prstGeom prst="flowChartConnector">
            <a:avLst/>
          </a:prstGeom>
          <a:solidFill>
            <a:schemeClr val="accent2">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033" name="Flowchart: Connector 1032">
            <a:extLst>
              <a:ext uri="{FF2B5EF4-FFF2-40B4-BE49-F238E27FC236}">
                <a16:creationId xmlns:a16="http://schemas.microsoft.com/office/drawing/2014/main" id="{F33DE6E1-8E1F-0C26-8EF0-139BFDAA239D}"/>
              </a:ext>
            </a:extLst>
          </p:cNvPr>
          <p:cNvSpPr/>
          <p:nvPr/>
        </p:nvSpPr>
        <p:spPr>
          <a:xfrm>
            <a:off x="8326386" y="1116439"/>
            <a:ext cx="1869948" cy="1936828"/>
          </a:xfrm>
          <a:prstGeom prst="flowChartConnector">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034" name="Flowchart: Connector 1033">
            <a:extLst>
              <a:ext uri="{FF2B5EF4-FFF2-40B4-BE49-F238E27FC236}">
                <a16:creationId xmlns:a16="http://schemas.microsoft.com/office/drawing/2014/main" id="{0DF5CC24-3ADD-7D85-6565-8F8F26ABD852}"/>
              </a:ext>
            </a:extLst>
          </p:cNvPr>
          <p:cNvSpPr/>
          <p:nvPr/>
        </p:nvSpPr>
        <p:spPr>
          <a:xfrm>
            <a:off x="8070354" y="835846"/>
            <a:ext cx="2382010" cy="2497924"/>
          </a:xfrm>
          <a:prstGeom prst="flowChartConnector">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2" name="Title 1">
            <a:extLst>
              <a:ext uri="{FF2B5EF4-FFF2-40B4-BE49-F238E27FC236}">
                <a16:creationId xmlns:a16="http://schemas.microsoft.com/office/drawing/2014/main" id="{A765BEC4-E038-4566-9304-576179D20687}"/>
              </a:ext>
            </a:extLst>
          </p:cNvPr>
          <p:cNvSpPr txBox="1">
            <a:spLocks/>
          </p:cNvSpPr>
          <p:nvPr/>
        </p:nvSpPr>
        <p:spPr>
          <a:xfrm>
            <a:off x="798915" y="1843207"/>
            <a:ext cx="6110131" cy="395649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1800" dirty="0">
                <a:solidFill>
                  <a:srgbClr val="000000"/>
                </a:solidFill>
                <a:latin typeface="Times New Roman" panose="02020603050405020304" pitchFamily="18" charset="0"/>
                <a:ea typeface="+mn-ea"/>
                <a:cs typeface="Times New Roman" panose="02020603050405020304" pitchFamily="18" charset="0"/>
              </a:rPr>
              <a:t>The ESP32 is a popular microcontroller designed and manufactured by </a:t>
            </a:r>
            <a:r>
              <a:rPr lang="en-US" sz="1800" dirty="0" err="1">
                <a:solidFill>
                  <a:srgbClr val="000000"/>
                </a:solidFill>
                <a:latin typeface="Times New Roman" panose="02020603050405020304" pitchFamily="18" charset="0"/>
                <a:ea typeface="+mn-ea"/>
                <a:cs typeface="Times New Roman" panose="02020603050405020304" pitchFamily="18" charset="0"/>
              </a:rPr>
              <a:t>Espressif</a:t>
            </a:r>
            <a:r>
              <a:rPr lang="en-US" sz="1800" dirty="0">
                <a:solidFill>
                  <a:srgbClr val="000000"/>
                </a:solidFill>
                <a:latin typeface="Times New Roman" panose="02020603050405020304" pitchFamily="18" charset="0"/>
                <a:ea typeface="+mn-ea"/>
                <a:cs typeface="Times New Roman" panose="02020603050405020304" pitchFamily="18" charset="0"/>
              </a:rPr>
              <a:t> Systems. It is a highly versatile chip that includes both Wi-Fi and Bluetooth connectivity, as well as a dual-core 32-bit processor, which makes it suitable for a wide range of applications, including IoT devices, wearables, and automation projects.</a:t>
            </a:r>
          </a:p>
          <a:p>
            <a:pPr algn="l">
              <a:buFont typeface="+mj-lt"/>
              <a:buAutoNum type="arabicPeriod"/>
            </a:pPr>
            <a:r>
              <a:rPr lang="en-US" sz="1800" dirty="0">
                <a:solidFill>
                  <a:srgbClr val="000000"/>
                </a:solidFill>
                <a:latin typeface="Times New Roman" panose="02020603050405020304" pitchFamily="18" charset="0"/>
                <a:ea typeface="+mn-ea"/>
                <a:cs typeface="Times New Roman" panose="02020603050405020304" pitchFamily="18" charset="0"/>
              </a:rPr>
              <a:t>Dual-core 32-bit processor: The ESP32 is powered by a dual-core </a:t>
            </a:r>
            <a:r>
              <a:rPr lang="en-US" sz="1800" dirty="0" err="1">
                <a:solidFill>
                  <a:srgbClr val="000000"/>
                </a:solidFill>
                <a:latin typeface="Times New Roman" panose="02020603050405020304" pitchFamily="18" charset="0"/>
                <a:ea typeface="+mn-ea"/>
                <a:cs typeface="Times New Roman" panose="02020603050405020304" pitchFamily="18" charset="0"/>
              </a:rPr>
              <a:t>Tensilica</a:t>
            </a:r>
            <a:r>
              <a:rPr lang="en-US" sz="1800" dirty="0">
                <a:solidFill>
                  <a:srgbClr val="000000"/>
                </a:solidFill>
                <a:latin typeface="Times New Roman" panose="02020603050405020304" pitchFamily="18" charset="0"/>
                <a:ea typeface="+mn-ea"/>
                <a:cs typeface="Times New Roman" panose="02020603050405020304" pitchFamily="18" charset="0"/>
              </a:rPr>
              <a:t> LX6 32-bit processor, which allows for better performance and power efficiency.</a:t>
            </a:r>
          </a:p>
          <a:p>
            <a:pPr algn="l">
              <a:buFont typeface="+mj-lt"/>
              <a:buAutoNum type="arabicPeriod"/>
            </a:pPr>
            <a:r>
              <a:rPr lang="en-US" sz="1800" dirty="0">
                <a:solidFill>
                  <a:srgbClr val="000000"/>
                </a:solidFill>
                <a:latin typeface="Times New Roman" panose="02020603050405020304" pitchFamily="18" charset="0"/>
                <a:ea typeface="+mn-ea"/>
                <a:cs typeface="Times New Roman" panose="02020603050405020304" pitchFamily="18" charset="0"/>
              </a:rPr>
              <a:t>Wi-Fi and Bluetooth connectivity: The ESP32 includes built-in Wi-Fi and Bluetooth connectivity, making it easy to connect to a wide range of devices and networks.</a:t>
            </a:r>
          </a:p>
          <a:p>
            <a:pPr algn="l">
              <a:buFont typeface="+mj-lt"/>
              <a:buAutoNum type="arabicPeriod"/>
            </a:pPr>
            <a:r>
              <a:rPr lang="en-US" sz="1800" dirty="0">
                <a:solidFill>
                  <a:srgbClr val="000000"/>
                </a:solidFill>
                <a:latin typeface="Times New Roman" panose="02020603050405020304" pitchFamily="18" charset="0"/>
                <a:ea typeface="+mn-ea"/>
                <a:cs typeface="Times New Roman" panose="02020603050405020304" pitchFamily="18" charset="0"/>
              </a:rPr>
              <a:t>Low power consumption: The ESP32 is designed to be energy-efficient, which makes it suitable for battery-powered applications.</a:t>
            </a:r>
          </a:p>
          <a:p>
            <a:pPr algn="l">
              <a:buFont typeface="+mj-lt"/>
              <a:buAutoNum type="arabicPeriod"/>
            </a:pPr>
            <a:r>
              <a:rPr lang="en-US" sz="1800" dirty="0">
                <a:solidFill>
                  <a:srgbClr val="000000"/>
                </a:solidFill>
                <a:latin typeface="Times New Roman" panose="02020603050405020304" pitchFamily="18" charset="0"/>
                <a:ea typeface="+mn-ea"/>
                <a:cs typeface="Times New Roman" panose="02020603050405020304" pitchFamily="18" charset="0"/>
              </a:rPr>
              <a:t>Large memory capacity: The ESP32 includes up to 4MB of Flash memory and 520KB of SRAM, which makes it suitable for applications that require a lot of data storage.</a:t>
            </a:r>
          </a:p>
          <a:p>
            <a:pPr algn="just"/>
            <a:endParaRPr lang="en-IN" sz="1800" dirty="0">
              <a:solidFill>
                <a:srgbClr val="000000"/>
              </a:solidFill>
              <a:latin typeface="Times New Roman" panose="02020603050405020304" pitchFamily="18" charset="0"/>
              <a:ea typeface="+mn-ea"/>
              <a:cs typeface="Times New Roman" panose="02020603050405020304" pitchFamily="18" charset="0"/>
            </a:endParaRPr>
          </a:p>
        </p:txBody>
      </p:sp>
      <p:pic>
        <p:nvPicPr>
          <p:cNvPr id="7" name="Picture 6">
            <a:extLst>
              <a:ext uri="{FF2B5EF4-FFF2-40B4-BE49-F238E27FC236}">
                <a16:creationId xmlns:a16="http://schemas.microsoft.com/office/drawing/2014/main" id="{3D6571CB-F2A9-FEA1-C67B-60B422F4285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575671" y="3262959"/>
            <a:ext cx="7143750" cy="3457575"/>
          </a:xfrm>
          <a:prstGeom prst="rect">
            <a:avLst/>
          </a:prstGeom>
        </p:spPr>
      </p:pic>
    </p:spTree>
    <p:extLst>
      <p:ext uri="{BB962C8B-B14F-4D97-AF65-F5344CB8AC3E}">
        <p14:creationId xmlns:p14="http://schemas.microsoft.com/office/powerpoint/2010/main" val="56886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6" name="Rectangle 206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8" name="Rectangle 2067">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0" name="Rectangle 2069">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2" name="Rectangle 2071">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4" name="Freeform: Shape 2073">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3513B63-AA10-1F5D-61B9-47DCA148707C}"/>
              </a:ext>
            </a:extLst>
          </p:cNvPr>
          <p:cNvSpPr>
            <a:spLocks noGrp="1"/>
          </p:cNvSpPr>
          <p:nvPr>
            <p:ph type="ctrTitle"/>
          </p:nvPr>
        </p:nvSpPr>
        <p:spPr>
          <a:xfrm>
            <a:off x="574975" y="248566"/>
            <a:ext cx="3635821" cy="3071906"/>
          </a:xfrm>
        </p:spPr>
        <p:txBody>
          <a:bodyPr anchor="t">
            <a:normAutofit/>
          </a:bodyPr>
          <a:lstStyle/>
          <a:p>
            <a:pPr algn="l"/>
            <a:r>
              <a:rPr lang="en-US" sz="4000" b="1" dirty="0">
                <a:solidFill>
                  <a:srgbClr val="FFFFFF"/>
                </a:solidFill>
                <a:latin typeface="Times New Roman" panose="02020603050405020304" pitchFamily="18" charset="0"/>
                <a:cs typeface="Times New Roman" panose="02020603050405020304" pitchFamily="18" charset="0"/>
              </a:rPr>
              <a:t>Sim800L GSM module</a:t>
            </a:r>
            <a:endParaRPr lang="en-IN" sz="4000" b="1" dirty="0">
              <a:solidFill>
                <a:srgbClr val="FFFFFF"/>
              </a:solidFill>
              <a:latin typeface="Times New Roman" panose="02020603050405020304" pitchFamily="18" charset="0"/>
              <a:cs typeface="Times New Roman" panose="02020603050405020304" pitchFamily="18" charset="0"/>
            </a:endParaRPr>
          </a:p>
        </p:txBody>
      </p:sp>
      <p:sp>
        <p:nvSpPr>
          <p:cNvPr id="4" name="Subtitle 3">
            <a:extLst>
              <a:ext uri="{FF2B5EF4-FFF2-40B4-BE49-F238E27FC236}">
                <a16:creationId xmlns:a16="http://schemas.microsoft.com/office/drawing/2014/main" id="{999F1E7D-43A3-4443-925B-CF87F2E458EC}"/>
              </a:ext>
            </a:extLst>
          </p:cNvPr>
          <p:cNvSpPr>
            <a:spLocks noGrp="1"/>
          </p:cNvSpPr>
          <p:nvPr>
            <p:ph type="subTitle" idx="1"/>
          </p:nvPr>
        </p:nvSpPr>
        <p:spPr>
          <a:xfrm>
            <a:off x="4328567" y="649034"/>
            <a:ext cx="6806279" cy="3738146"/>
          </a:xfrm>
        </p:spPr>
        <p:txBody>
          <a:bodyPr anchor="b">
            <a:normAutofit/>
          </a:bodyPr>
          <a:lstStyle/>
          <a:p>
            <a:pPr algn="just"/>
            <a:r>
              <a:rPr lang="en-US" sz="1600" dirty="0">
                <a:latin typeface="Times New Roman" panose="02020603050405020304" pitchFamily="18" charset="0"/>
                <a:cs typeface="Times New Roman" panose="02020603050405020304" pitchFamily="18" charset="0"/>
              </a:rPr>
              <a:t>SIM800L GSM/GPRS module is a miniature cellular GSM modem from </a:t>
            </a:r>
            <a:r>
              <a:rPr lang="en-US" sz="1600" dirty="0" err="1">
                <a:latin typeface="Times New Roman" panose="02020603050405020304" pitchFamily="18" charset="0"/>
                <a:cs typeface="Times New Roman" panose="02020603050405020304" pitchFamily="18" charset="0"/>
              </a:rPr>
              <a:t>Simcom</a:t>
            </a:r>
            <a:r>
              <a:rPr lang="en-US" sz="1600" dirty="0">
                <a:latin typeface="Times New Roman" panose="02020603050405020304" pitchFamily="18" charset="0"/>
                <a:cs typeface="Times New Roman" panose="02020603050405020304" pitchFamily="18" charset="0"/>
              </a:rPr>
              <a:t>, which can easily interface with any microcontroller to give the microcontroller GSM functionality, and allows for GPRS transmission. This module connects the microcontroller to the mobile network to make or receive phone calls, send or receive SMS (text messages), and connect to the internet using GPRS, TCP, or IP. Another advantage is It supports quad-band GSM/GPRS network, which means it can work anywhere in the world. These important functionalities as well as the low cost and small footprint make this module more perfect for any project where long-range connectivity is required and also it can be integrated into a great number of IoT projects.</a:t>
            </a:r>
          </a:p>
        </p:txBody>
      </p:sp>
      <p:pic>
        <p:nvPicPr>
          <p:cNvPr id="2050" name="Picture 2">
            <a:extLst>
              <a:ext uri="{FF2B5EF4-FFF2-40B4-BE49-F238E27FC236}">
                <a16:creationId xmlns:a16="http://schemas.microsoft.com/office/drawing/2014/main" id="{DB821129-C6C8-65A3-1B8B-D1BC957F9E6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9916" b="89662" l="4430" r="98312">
                        <a14:foregroundMark x1="9705" y1="31435" x2="4641" y2="40928"/>
                        <a14:foregroundMark x1="4641" y1="40928" x2="9916" y2="50844"/>
                        <a14:foregroundMark x1="88608" y1="63080" x2="98312" y2="58439"/>
                        <a14:foregroundMark x1="98312" y1="58439" x2="89662" y2="44515"/>
                      </a14:backgroundRemoval>
                    </a14:imgEffect>
                  </a14:imgLayer>
                </a14:imgProps>
              </a:ext>
              <a:ext uri="{28A0092B-C50C-407E-A947-70E740481C1C}">
                <a14:useLocalDpi xmlns:a14="http://schemas.microsoft.com/office/drawing/2010/main" val="0"/>
              </a:ext>
            </a:extLst>
          </a:blip>
          <a:srcRect r="-3" b="-3"/>
          <a:stretch/>
        </p:blipFill>
        <p:spPr bwMode="auto">
          <a:xfrm>
            <a:off x="390246" y="2615675"/>
            <a:ext cx="3065558" cy="3065558"/>
          </a:xfrm>
          <a:prstGeom prst="rect">
            <a:avLst/>
          </a:prstGeom>
          <a:noFill/>
          <a:extLst>
            <a:ext uri="{909E8E84-426E-40DD-AFC4-6F175D3DCCD1}">
              <a14:hiddenFill xmlns:a14="http://schemas.microsoft.com/office/drawing/2010/main">
                <a:solidFill>
                  <a:srgbClr val="FFFFFF"/>
                </a:solidFill>
              </a14:hiddenFill>
            </a:ext>
          </a:extLst>
        </p:spPr>
      </p:pic>
      <p:sp>
        <p:nvSpPr>
          <p:cNvPr id="1030" name="Title 1">
            <a:extLst>
              <a:ext uri="{FF2B5EF4-FFF2-40B4-BE49-F238E27FC236}">
                <a16:creationId xmlns:a16="http://schemas.microsoft.com/office/drawing/2014/main" id="{74060DE9-57EC-6E49-859F-2A167F4348F5}"/>
              </a:ext>
            </a:extLst>
          </p:cNvPr>
          <p:cNvSpPr txBox="1">
            <a:spLocks/>
          </p:cNvSpPr>
          <p:nvPr/>
        </p:nvSpPr>
        <p:spPr>
          <a:xfrm>
            <a:off x="6960093" y="4387180"/>
            <a:ext cx="6374907" cy="164278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IN"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31" name="Title 1">
            <a:extLst>
              <a:ext uri="{FF2B5EF4-FFF2-40B4-BE49-F238E27FC236}">
                <a16:creationId xmlns:a16="http://schemas.microsoft.com/office/drawing/2014/main" id="{B63EB781-10BE-FA9C-31B3-CE18B2D7CD1E}"/>
              </a:ext>
            </a:extLst>
          </p:cNvPr>
          <p:cNvSpPr txBox="1">
            <a:spLocks/>
          </p:cNvSpPr>
          <p:nvPr/>
        </p:nvSpPr>
        <p:spPr>
          <a:xfrm>
            <a:off x="6858000" y="3614363"/>
            <a:ext cx="6374907" cy="189167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IN" sz="18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Parallelogram 5">
            <a:extLst>
              <a:ext uri="{FF2B5EF4-FFF2-40B4-BE49-F238E27FC236}">
                <a16:creationId xmlns:a16="http://schemas.microsoft.com/office/drawing/2014/main" id="{63F24505-F9EF-44C8-B12E-F1253EF1987A}"/>
              </a:ext>
            </a:extLst>
          </p:cNvPr>
          <p:cNvSpPr/>
          <p:nvPr/>
        </p:nvSpPr>
        <p:spPr>
          <a:xfrm>
            <a:off x="10267950" y="1009650"/>
            <a:ext cx="45719" cy="45719"/>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C0470E07-6044-D5E8-2B37-07643303BE34}"/>
              </a:ext>
            </a:extLst>
          </p:cNvPr>
          <p:cNvSpPr txBox="1">
            <a:spLocks/>
          </p:cNvSpPr>
          <p:nvPr/>
        </p:nvSpPr>
        <p:spPr>
          <a:xfrm>
            <a:off x="-3224814" y="-347664"/>
            <a:ext cx="2656538" cy="6998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4000" b="1" dirty="0">
              <a:latin typeface="Raleway bold"/>
            </a:endParaRPr>
          </a:p>
        </p:txBody>
      </p:sp>
    </p:spTree>
    <p:extLst>
      <p:ext uri="{BB962C8B-B14F-4D97-AF65-F5344CB8AC3E}">
        <p14:creationId xmlns:p14="http://schemas.microsoft.com/office/powerpoint/2010/main" val="8679703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11383</TotalTime>
  <Words>2023</Words>
  <Application>Microsoft Office PowerPoint</Application>
  <PresentationFormat>Widescreen</PresentationFormat>
  <Paragraphs>96</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Calibri Light</vt:lpstr>
      <vt:lpstr>Cambria</vt:lpstr>
      <vt:lpstr>Poppins Light</vt:lpstr>
      <vt:lpstr>Raleway bold</vt:lpstr>
      <vt:lpstr>Times New Roman</vt:lpstr>
      <vt:lpstr>Office Theme</vt:lpstr>
      <vt:lpstr>WOMEN SAFETY SYSTEM</vt:lpstr>
      <vt:lpstr>Abstract </vt:lpstr>
      <vt:lpstr>CONTENTS</vt:lpstr>
      <vt:lpstr>Existed solution </vt:lpstr>
      <vt:lpstr>PowerPoint Presentation</vt:lpstr>
      <vt:lpstr>Block Diagram </vt:lpstr>
      <vt:lpstr>Components</vt:lpstr>
      <vt:lpstr>ESP 32 Micro Controller</vt:lpstr>
      <vt:lpstr>Sim800L GSM module</vt:lpstr>
      <vt:lpstr>Neo 6m v2 GPS Module</vt:lpstr>
      <vt:lpstr>PowerPoint Presentation</vt:lpstr>
      <vt:lpstr>PowerPoint Presentation</vt:lpstr>
      <vt:lpstr>PowerPoint Presentation</vt:lpstr>
      <vt:lpstr>PowerPoint Presentation</vt:lpstr>
      <vt:lpstr>PowerPoint Presentation</vt:lpstr>
      <vt:lpstr>Working</vt:lpstr>
      <vt:lpstr>Features</vt:lpstr>
      <vt:lpstr>Applications</vt:lpstr>
      <vt:lpstr>PowerPoint Presentation</vt:lpstr>
      <vt:lpstr>CONCLUSION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Solar powered autonomous lawn mower by using embedded system</dc:title>
  <dc:creator>Naga Malli</dc:creator>
  <cp:lastModifiedBy>Naga Malli</cp:lastModifiedBy>
  <cp:revision>75</cp:revision>
  <dcterms:created xsi:type="dcterms:W3CDTF">2022-11-06T16:25:15Z</dcterms:created>
  <dcterms:modified xsi:type="dcterms:W3CDTF">2023-04-09T11:57:07Z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2023-02-14T12:56:49Z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6cbc5476-6e7b-4016-96e6-901354d4a40e</vt:lpwstr>
  </property>
  <property fmtid="{D5CDD505-2E9C-101B-9397-08002B2CF9AE}" pid="7" name="MSIP_Label_defa4170-0d19-0005-0004-bc88714345d2_ActionId">
    <vt:lpwstr>fc982dd3-0799-4ad1-a00e-62314a4235dc</vt:lpwstr>
  </property>
  <property fmtid="{D5CDD505-2E9C-101B-9397-08002B2CF9AE}" pid="8" name="MSIP_Label_defa4170-0d19-0005-0004-bc88714345d2_ContentBits">
    <vt:lpwstr>0</vt:lpwstr>
  </property>
</Properties>
</file>